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36"/>
  </p:notesMasterIdLst>
  <p:sldIdLst>
    <p:sldId id="273" r:id="rId2"/>
    <p:sldId id="1070" r:id="rId3"/>
    <p:sldId id="1071" r:id="rId4"/>
    <p:sldId id="1072" r:id="rId5"/>
    <p:sldId id="1086" r:id="rId6"/>
    <p:sldId id="1087" r:id="rId7"/>
    <p:sldId id="1088" r:id="rId8"/>
    <p:sldId id="1075" r:id="rId9"/>
    <p:sldId id="1076" r:id="rId10"/>
    <p:sldId id="1077" r:id="rId11"/>
    <p:sldId id="1078" r:id="rId12"/>
    <p:sldId id="1079" r:id="rId13"/>
    <p:sldId id="1080" r:id="rId14"/>
    <p:sldId id="1081" r:id="rId15"/>
    <p:sldId id="1084" r:id="rId16"/>
    <p:sldId id="1097" r:id="rId17"/>
    <p:sldId id="1085" r:id="rId18"/>
    <p:sldId id="1098" r:id="rId19"/>
    <p:sldId id="1089" r:id="rId20"/>
    <p:sldId id="1090" r:id="rId21"/>
    <p:sldId id="1009" r:id="rId22"/>
    <p:sldId id="1010" r:id="rId23"/>
    <p:sldId id="1011" r:id="rId24"/>
    <p:sldId id="1012" r:id="rId25"/>
    <p:sldId id="1094" r:id="rId26"/>
    <p:sldId id="1095" r:id="rId27"/>
    <p:sldId id="1100" r:id="rId28"/>
    <p:sldId id="1101" r:id="rId29"/>
    <p:sldId id="1102" r:id="rId30"/>
    <p:sldId id="1112" r:id="rId31"/>
    <p:sldId id="1113" r:id="rId32"/>
    <p:sldId id="1114" r:id="rId33"/>
    <p:sldId id="1105" r:id="rId34"/>
    <p:sldId id="1107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EFC9"/>
    <a:srgbClr val="292929"/>
    <a:srgbClr val="5A5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9" autoAdjust="0"/>
    <p:restoredTop sz="77741" autoAdjust="0"/>
  </p:normalViewPr>
  <p:slideViewPr>
    <p:cSldViewPr snapToGrid="0">
      <p:cViewPr varScale="1">
        <p:scale>
          <a:sx n="80" d="100"/>
          <a:sy n="80" d="100"/>
        </p:scale>
        <p:origin x="96" y="25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F9473-F066-431E-A6E8-1D478C995A6B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4E2F1-1521-4C3A-A563-2F7D19AB6E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75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481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53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54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723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935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450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130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886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094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319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758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7958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6033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243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565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0323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6632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5155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8235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9155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60652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453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337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278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4655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00254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8367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60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939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41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64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67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68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836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47736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617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1394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897"/>
            <a:ext cx="12192000" cy="949324"/>
          </a:xfrm>
        </p:spPr>
        <p:txBody>
          <a:bodyPr/>
          <a:lstStyle>
            <a:lvl1pPr algn="ctr">
              <a:defRPr sz="27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562214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5112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460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405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15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89695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09624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920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768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20892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497496"/>
            <a:ext cx="12192000" cy="156965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indent="254000" algn="ctr">
              <a:spcBef>
                <a:spcPct val="20000"/>
              </a:spcBef>
            </a:pP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Информационные технологии</a:t>
            </a:r>
            <a:b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</a:b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 программирование</a:t>
            </a:r>
            <a:endParaRPr lang="ru-RU" altLang="ru-RU" sz="4800" b="1" dirty="0">
              <a:solidFill>
                <a:schemeClr val="accent1">
                  <a:lumMod val="50000"/>
                </a:schemeClr>
              </a:solidFill>
              <a:latin typeface="Bookman Old Style" pitchFamily="18" charset="0"/>
            </a:endParaRPr>
          </a:p>
        </p:txBody>
      </p:sp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D630362D-1F09-46B4-9DE4-AEA483AC8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468" y="2067154"/>
            <a:ext cx="8978016" cy="1384995"/>
          </a:xfrm>
        </p:spPr>
        <p:txBody>
          <a:bodyPr>
            <a:noAutofit/>
          </a:bodyPr>
          <a:lstStyle/>
          <a:p>
            <a:pPr algn="l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Лекция 2. Основы языка </a:t>
            </a:r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C#</a:t>
            </a: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Содержание лекции:</a:t>
            </a:r>
            <a:endParaRPr lang="ru-RU" sz="2800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36807"/>
            <a:ext cx="12192000" cy="521193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9050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indent="723900" algn="just"/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Преподаватель курса: Клюкин Даниил Анатольевич, ст. преподаватель каф. </a:t>
            </a:r>
            <a:r>
              <a:rPr lang="ru-RU" b="1">
                <a:solidFill>
                  <a:srgbClr val="292929"/>
                </a:solidFill>
                <a:latin typeface="Bookman Old Style" pitchFamily="18" charset="0"/>
              </a:rPr>
              <a:t>ПМиИТ</a:t>
            </a:r>
            <a:endParaRPr lang="ru-RU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B00361-5492-4290-B470-295172C16526}"/>
              </a:ext>
            </a:extLst>
          </p:cNvPr>
          <p:cNvSpPr txBox="1"/>
          <p:nvPr/>
        </p:nvSpPr>
        <p:spPr>
          <a:xfrm>
            <a:off x="835468" y="3452149"/>
            <a:ext cx="897801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Виды типизаций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Преобразование типов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Выражения и операции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Ввод и вывод на консоль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Форматированный </a:t>
            </a: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вывод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Отладка </a:t>
            </a: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программы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2">
            <a:extLst>
              <a:ext uri="{FF2B5EF4-FFF2-40B4-BE49-F238E27FC236}">
                <a16:creationId xmlns:a16="http://schemas.microsoft.com/office/drawing/2014/main" id="{CEFEB437-C6AA-4BC0-A8D0-C4BF024B684E}"/>
              </a:ext>
            </a:extLst>
          </p:cNvPr>
          <p:cNvPicPr/>
          <p:nvPr/>
        </p:nvPicPr>
        <p:blipFill rotWithShape="1">
          <a:blip r:embed="rId3" cstate="print"/>
          <a:srcRect b="47536"/>
          <a:stretch/>
        </p:blipFill>
        <p:spPr>
          <a:xfrm>
            <a:off x="344244" y="0"/>
            <a:ext cx="11847756" cy="5265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45E338-A3CD-4EE9-9801-700400CA00F4}"/>
              </a:ext>
            </a:extLst>
          </p:cNvPr>
          <p:cNvSpPr txBox="1"/>
          <p:nvPr/>
        </p:nvSpPr>
        <p:spPr>
          <a:xfrm>
            <a:off x="344244" y="5265300"/>
            <a:ext cx="1184775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var1 = 5;</a:t>
            </a:r>
          </a:p>
          <a:p>
            <a:r>
              <a:rPr lang="en-US" sz="2400" dirty="0" err="1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(++var1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6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(var1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++);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6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var1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= var1 +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1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;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endParaRPr lang="en-US" sz="2400" dirty="0" smtClean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но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после выполнения метода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50823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2">
            <a:extLst>
              <a:ext uri="{FF2B5EF4-FFF2-40B4-BE49-F238E27FC236}">
                <a16:creationId xmlns:a16="http://schemas.microsoft.com/office/drawing/2014/main" id="{CEFEB437-C6AA-4BC0-A8D0-C4BF024B684E}"/>
              </a:ext>
            </a:extLst>
          </p:cNvPr>
          <p:cNvPicPr/>
          <p:nvPr/>
        </p:nvPicPr>
        <p:blipFill rotWithShape="1">
          <a:blip r:embed="rId3" cstate="print"/>
          <a:srcRect t="51756"/>
          <a:stretch/>
        </p:blipFill>
        <p:spPr>
          <a:xfrm>
            <a:off x="236668" y="-1"/>
            <a:ext cx="11955332" cy="48417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45E338-A3CD-4EE9-9801-700400CA00F4}"/>
              </a:ext>
            </a:extLst>
          </p:cNvPr>
          <p:cNvSpPr txBox="1"/>
          <p:nvPr/>
        </p:nvSpPr>
        <p:spPr>
          <a:xfrm>
            <a:off x="236668" y="4841798"/>
            <a:ext cx="1195533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uint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value = 15; 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00001111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uint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doubled = value &lt;&lt; 1; 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00011110 = 30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uint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shiftFour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value &lt;&lt; 4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11110000 =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240</a:t>
            </a:r>
            <a:endParaRPr lang="ru-RU" sz="2400" dirty="0" smtClean="0"/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var1 = 5;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b1 = var1 == 5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//true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4095690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2">
            <a:extLst>
              <a:ext uri="{FF2B5EF4-FFF2-40B4-BE49-F238E27FC236}">
                <a16:creationId xmlns:a16="http://schemas.microsoft.com/office/drawing/2014/main" id="{AE4CB31C-5E66-474B-9D08-92D7490CE614}"/>
              </a:ext>
            </a:extLst>
          </p:cNvPr>
          <p:cNvPicPr/>
          <p:nvPr/>
        </p:nvPicPr>
        <p:blipFill rotWithShape="1">
          <a:blip r:embed="rId3" cstate="print"/>
          <a:srcRect t="1" b="70846"/>
          <a:stretch/>
        </p:blipFill>
        <p:spPr>
          <a:xfrm>
            <a:off x="279698" y="0"/>
            <a:ext cx="11912301" cy="40986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A0A6DA-C3DC-4EE3-BCBF-2AEDCAFBEDE4}"/>
              </a:ext>
            </a:extLst>
          </p:cNvPr>
          <p:cNvSpPr txBox="1"/>
          <p:nvPr/>
        </p:nvSpPr>
        <p:spPr>
          <a:xfrm>
            <a:off x="279698" y="4577337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var1 = 5;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var2 = 7;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 = var1 &gt;= 3 &amp;&amp; var2 &lt; 11;</a:t>
            </a:r>
          </a:p>
          <a:p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true</a:t>
            </a:r>
            <a:endParaRPr lang="ru-RU" sz="2400" dirty="0" smtClean="0">
              <a:solidFill>
                <a:srgbClr val="008000"/>
              </a:solidFill>
              <a:latin typeface="Cascadia Mono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A0A6DA-C3DC-4EE3-BCBF-2AEDCAFBEDE4}"/>
              </a:ext>
            </a:extLst>
          </p:cNvPr>
          <p:cNvSpPr txBox="1"/>
          <p:nvPr/>
        </p:nvSpPr>
        <p:spPr>
          <a:xfrm>
            <a:off x="7073529" y="4577337"/>
            <a:ext cx="429631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c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var1 &amp; var2;</a:t>
            </a:r>
          </a:p>
          <a:p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   0000 0101 </a:t>
            </a:r>
          </a:p>
          <a:p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 &amp;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0000 0111</a:t>
            </a: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 = 0000 0101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= 5</a:t>
            </a:r>
            <a:endParaRPr lang="ru-RU" sz="2400" dirty="0" smtClean="0">
              <a:solidFill>
                <a:srgbClr val="008000"/>
              </a:solidFill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A0A6DA-C3DC-4EE3-BCBF-2AEDCAFBEDE4}"/>
              </a:ext>
            </a:extLst>
          </p:cNvPr>
          <p:cNvSpPr txBox="1"/>
          <p:nvPr/>
        </p:nvSpPr>
        <p:spPr>
          <a:xfrm>
            <a:off x="1488352" y="6164005"/>
            <a:ext cx="97746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 smtClean="0">
                <a:latin typeface="Bookman Old Style" panose="02050604050505020204" pitchFamily="18" charset="0"/>
              </a:rPr>
              <a:t>НЕ ПУТАТЬ </a:t>
            </a:r>
            <a:r>
              <a:rPr lang="en-US" sz="2400" b="1" dirty="0" smtClean="0">
                <a:latin typeface="Bookman Old Style" panose="02050604050505020204" pitchFamily="18" charset="0"/>
              </a:rPr>
              <a:t>&amp;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и </a:t>
            </a:r>
            <a:r>
              <a:rPr lang="en-US" sz="2400" b="1" dirty="0" smtClean="0">
                <a:latin typeface="Bookman Old Style" panose="02050604050505020204" pitchFamily="18" charset="0"/>
              </a:rPr>
              <a:t>&amp;&amp;</a:t>
            </a:r>
            <a:r>
              <a:rPr lang="ru-RU" sz="2400" dirty="0" smtClean="0">
                <a:latin typeface="Bookman Old Style" panose="02050604050505020204" pitchFamily="18" charset="0"/>
              </a:rPr>
              <a:t> - это РАЗНЫЕ операторы</a:t>
            </a:r>
            <a:r>
              <a:rPr lang="en-US" sz="2400" dirty="0" smtClean="0">
                <a:latin typeface="Bookman Old Style" panose="02050604050505020204" pitchFamily="18" charset="0"/>
              </a:rPr>
              <a:t>!</a:t>
            </a:r>
            <a:endParaRPr lang="ru-RU" sz="2400" dirty="0" smtClean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3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2">
            <a:extLst>
              <a:ext uri="{FF2B5EF4-FFF2-40B4-BE49-F238E27FC236}">
                <a16:creationId xmlns:a16="http://schemas.microsoft.com/office/drawing/2014/main" id="{AE4CB31C-5E66-474B-9D08-92D7490CE614}"/>
              </a:ext>
            </a:extLst>
          </p:cNvPr>
          <p:cNvPicPr/>
          <p:nvPr/>
        </p:nvPicPr>
        <p:blipFill rotWithShape="1">
          <a:blip r:embed="rId3" cstate="print"/>
          <a:srcRect t="29027" b="28624"/>
          <a:stretch/>
        </p:blipFill>
        <p:spPr>
          <a:xfrm>
            <a:off x="193638" y="-1"/>
            <a:ext cx="11998362" cy="59920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A0A6DA-C3DC-4EE3-BCBF-2AEDCAFBEDE4}"/>
              </a:ext>
            </a:extLst>
          </p:cNvPr>
          <p:cNvSpPr txBox="1"/>
          <p:nvPr/>
        </p:nvSpPr>
        <p:spPr>
          <a:xfrm>
            <a:off x="7962900" y="3878640"/>
            <a:ext cx="4229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var1 = 5;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var1 += 7;</a:t>
            </a:r>
          </a:p>
          <a:p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//var1 = var1 + 7;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будет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12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403154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2">
            <a:extLst>
              <a:ext uri="{FF2B5EF4-FFF2-40B4-BE49-F238E27FC236}">
                <a16:creationId xmlns:a16="http://schemas.microsoft.com/office/drawing/2014/main" id="{AE4CB31C-5E66-474B-9D08-92D7490CE614}"/>
              </a:ext>
            </a:extLst>
          </p:cNvPr>
          <p:cNvPicPr/>
          <p:nvPr/>
        </p:nvPicPr>
        <p:blipFill rotWithShape="1">
          <a:blip r:embed="rId3" cstate="print"/>
          <a:srcRect t="70967"/>
          <a:stretch/>
        </p:blipFill>
        <p:spPr>
          <a:xfrm>
            <a:off x="215153" y="0"/>
            <a:ext cx="11976848" cy="415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677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1D36E1-C8C4-4E3C-9577-E86EAC399465}"/>
              </a:ext>
            </a:extLst>
          </p:cNvPr>
          <p:cNvSpPr txBox="1"/>
          <p:nvPr/>
        </p:nvSpPr>
        <p:spPr>
          <a:xfrm>
            <a:off x="0" y="0"/>
            <a:ext cx="12191999" cy="507831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Ошибка студентов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№1.</a:t>
            </a:r>
          </a:p>
          <a:p>
            <a:pPr algn="just">
              <a:lnSpc>
                <a:spcPct val="150000"/>
              </a:lnSpc>
            </a:pP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Пример: </a:t>
            </a:r>
            <a:endParaRPr lang="ru-RU" sz="2400" b="1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a =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5;</a:t>
            </a:r>
          </a:p>
          <a:p>
            <a:pPr algn="just">
              <a:lnSpc>
                <a:spcPct val="150000"/>
              </a:lnSpc>
            </a:pPr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b =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2;</a:t>
            </a:r>
          </a:p>
          <a:p>
            <a:pPr algn="just">
              <a:lnSpc>
                <a:spcPct val="150000"/>
              </a:lnSpc>
            </a:pPr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c = a /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b;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Студенты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ждут 2.5, а получат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2, т.к. при для целых типов дробной части не бывает и она отбрасывается. 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Для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2.5 нужно писать (</a:t>
            </a:r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)a / b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Или нужно, чтобы хотя бы один из операндов был типа </a:t>
            </a:r>
            <a:r>
              <a:rPr lang="ru-RU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312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8" descr="Светлый диагональный 2">
            <a:extLst>
              <a:ext uri="{FF2B5EF4-FFF2-40B4-BE49-F238E27FC236}">
                <a16:creationId xmlns:a16="http://schemas.microsoft.com/office/drawing/2014/main" id="{D6502A20-AA0C-4850-8A10-B79FACCCD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Математические операции,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класс 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Math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1D36E1-C8C4-4E3C-9577-E86EAC399465}"/>
              </a:ext>
            </a:extLst>
          </p:cNvPr>
          <p:cNvSpPr txBox="1"/>
          <p:nvPr/>
        </p:nvSpPr>
        <p:spPr>
          <a:xfrm>
            <a:off x="0" y="654356"/>
            <a:ext cx="12191999" cy="600164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Для выполнения различных математических операций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в .NET существует класс 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Math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</a:p>
          <a:p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Примеры использования:</a:t>
            </a:r>
            <a:endParaRPr lang="en-US" sz="2400" b="1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Вводим с консоли число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value =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.Parse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Console.ReadLine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());</a:t>
            </a: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Далее операции с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Math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sqrt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Math.Sqrt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Квадратный корень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pow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Math.Pow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sqrt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5);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Возведение в 5-ю степень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abs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Math.Abs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Модуль числа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cos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Math.Cos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Косинус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asin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Math.Asin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Арксинус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floor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Math.Floor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value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Округление до ближайшего целого в меньшую сторону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ceiling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Math.Ceiling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value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Округление до ближайшего целого в большую сторону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2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1D36E1-C8C4-4E3C-9577-E86EAC399465}"/>
              </a:ext>
            </a:extLst>
          </p:cNvPr>
          <p:cNvSpPr txBox="1"/>
          <p:nvPr/>
        </p:nvSpPr>
        <p:spPr>
          <a:xfrm>
            <a:off x="0" y="186765"/>
            <a:ext cx="12192000" cy="6370975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pi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Math.PI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Число Пи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exp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Math.Exp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value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e^value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Возведение числа e в заданную степень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min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Math.Min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(0, 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минимум двух заданных чисел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max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Math.Max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(0, 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максимум двух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заданных чисел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round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Math.Round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value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3);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Округление с заданной точностью (3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)</a:t>
            </a:r>
          </a:p>
          <a:p>
            <a:endParaRPr lang="ru-RU" sz="2400" dirty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pPr algn="just"/>
            <a:r>
              <a:rPr lang="ru-RU" sz="2400" b="1" dirty="0">
                <a:latin typeface="Bookman Old Style" panose="02050604050505020204" pitchFamily="18" charset="0"/>
              </a:rPr>
              <a:t>Округление: </a:t>
            </a:r>
            <a:r>
              <a:rPr lang="ru-RU" sz="2400" dirty="0" err="1" smtClean="0">
                <a:latin typeface="Bookman Old Style" panose="02050604050505020204" pitchFamily="18" charset="0"/>
              </a:rPr>
              <a:t>Math.Round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в C# по умолчанию использует "Банковское округление" (до ближайшего четного). 2.5 -&gt; 2, 3.5 -&gt; 4. Это шокирует новичков, но об этом надо знать.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clamp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Math.Clamp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(value, 1, 5);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Ограничивание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значения диапазоном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sign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Math.Sign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1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если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value &gt; 0, -1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если &lt; 0, 0 если = 0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50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A1D36E1-C8C4-4E3C-9577-E86EAC399465}"/>
              </a:ext>
            </a:extLst>
          </p:cNvPr>
          <p:cNvSpPr txBox="1"/>
          <p:nvPr/>
        </p:nvSpPr>
        <p:spPr>
          <a:xfrm>
            <a:off x="0" y="0"/>
            <a:ext cx="12191999" cy="1754326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Ошибка студентов №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2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Значок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^.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В математике это степень, в C# — XOR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Хотите степень? Используйте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Math.Pow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(). Символ ^ делает другое!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0575" y="1754326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77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B76C38-5C63-40EA-9C87-3E38ECF3DF17}"/>
              </a:ext>
            </a:extLst>
          </p:cNvPr>
          <p:cNvSpPr txBox="1"/>
          <p:nvPr/>
        </p:nvSpPr>
        <p:spPr>
          <a:xfrm>
            <a:off x="0" y="654356"/>
            <a:ext cx="12191999" cy="618630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Для вывода на консоль используется конструкция:</a:t>
            </a:r>
          </a:p>
          <a:p>
            <a:pPr algn="just">
              <a:lnSpc>
                <a:spcPct val="110000"/>
              </a:lnSpc>
            </a:pPr>
            <a:r>
              <a:rPr lang="en-US" sz="2400" dirty="0" err="1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(“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Что то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”);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just">
              <a:lnSpc>
                <a:spcPct val="110000"/>
              </a:lnSpc>
            </a:pP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just">
              <a:lnSpc>
                <a:spcPct val="11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Значение, которое стоит внутри </a:t>
            </a:r>
            <a:r>
              <a:rPr lang="ru-RU" sz="2400" dirty="0" smtClean="0">
                <a:latin typeface="Bookman Old Style" panose="02050604050505020204" pitchFamily="18" charset="0"/>
              </a:rPr>
              <a:t>скобок, </a:t>
            </a:r>
            <a:r>
              <a:rPr lang="ru-RU" sz="2400" dirty="0">
                <a:latin typeface="Bookman Old Style" panose="02050604050505020204" pitchFamily="18" charset="0"/>
              </a:rPr>
              <a:t>автоматически приводится к строковому </a:t>
            </a:r>
            <a:r>
              <a:rPr lang="ru-RU" sz="2400" dirty="0" smtClean="0">
                <a:latin typeface="Bookman Old Style" panose="02050604050505020204" pitchFamily="18" charset="0"/>
              </a:rPr>
              <a:t>виду:</a:t>
            </a: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123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b="1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Вывод: «123»</a:t>
            </a:r>
            <a:endParaRPr lang="ru-RU" sz="2400" b="1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just">
              <a:lnSpc>
                <a:spcPct val="110000"/>
              </a:lnSpc>
            </a:pPr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Чтобы запросить ввод данных с консоли используется конструкция:</a:t>
            </a:r>
          </a:p>
          <a:p>
            <a:pPr algn="just">
              <a:lnSpc>
                <a:spcPct val="110000"/>
              </a:lnSpc>
            </a:pP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solidFill>
                  <a:srgbClr val="00B0F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latin typeface="Cascadia Mono" panose="020B0609020000020004" pitchFamily="49" charset="0"/>
              </a:rPr>
              <a:t>str</a:t>
            </a:r>
            <a:r>
              <a:rPr lang="en-US" sz="2400" dirty="0" smtClean="0">
                <a:latin typeface="Cascadia Mono" panose="020B0609020000020004" pitchFamily="49" charset="0"/>
              </a:rPr>
              <a:t> = </a:t>
            </a: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.ReadLine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pPr algn="just">
              <a:lnSpc>
                <a:spcPct val="11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Данное выражение всегда возвращает тип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.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10000"/>
              </a:lnSpc>
            </a:pPr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Но, что если мы вводим число и хотим получить число?</a:t>
            </a:r>
          </a:p>
          <a:p>
            <a:pPr algn="just"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int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number = </a:t>
            </a: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int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.Parse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400" dirty="0" err="1">
                <a:solidFill>
                  <a:srgbClr val="00B0F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Console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.ReadLine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());</a:t>
            </a:r>
          </a:p>
          <a:p>
            <a:pPr algn="just"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int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.Parse</a:t>
            </a:r>
            <a:r>
              <a:rPr lang="ru-RU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Cascadia Code" panose="020B0609020000020004" pitchFamily="49" charset="0"/>
              </a:rPr>
              <a:t>преобразует строку в целое число, но если строку преобразовать нельзя, то программа завершится с ошибкой!</a:t>
            </a:r>
            <a:endParaRPr lang="ru-RU" sz="2400" dirty="0">
              <a:latin typeface="Bookman Old Style" panose="02050604050505020204" pitchFamily="18" charset="0"/>
              <a:cs typeface="Cascadia Code" panose="020B0609020000020004" pitchFamily="49" charset="0"/>
            </a:endParaRPr>
          </a:p>
        </p:txBody>
      </p:sp>
      <p:sp>
        <p:nvSpPr>
          <p:cNvPr id="9" name="Rectangle 28" descr="Светлый диагональный 2">
            <a:extLst>
              <a:ext uri="{FF2B5EF4-FFF2-40B4-BE49-F238E27FC236}">
                <a16:creationId xmlns:a16="http://schemas.microsoft.com/office/drawing/2014/main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Ввод и вывод на консоль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12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t="11430" b="12866"/>
          <a:stretch/>
        </p:blipFill>
        <p:spPr>
          <a:xfrm>
            <a:off x="6894095" y="2918257"/>
            <a:ext cx="5045241" cy="3819428"/>
          </a:xfrm>
          <a:prstGeom prst="rect">
            <a:avLst/>
          </a:prstGeom>
        </p:spPr>
      </p:pic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0" y="654356"/>
            <a:ext cx="12191999" cy="507831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Статическая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/ </a:t>
            </a:r>
            <a:r>
              <a:rPr lang="ru-RU" sz="2400" b="1" dirty="0">
                <a:latin typeface="Bookman Old Style" panose="02050604050505020204" pitchFamily="18" charset="0"/>
              </a:rPr>
              <a:t>динамическая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типизация.</a:t>
            </a: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Статическая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определяется тем, что конечные типы переменных и функций устанавливаются на этапе компиляции. 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В </a:t>
            </a:r>
            <a:r>
              <a:rPr lang="ru-RU" sz="2400" b="1" dirty="0">
                <a:latin typeface="Bookman Old Style" panose="02050604050505020204" pitchFamily="18" charset="0"/>
              </a:rPr>
              <a:t>динамической</a:t>
            </a:r>
            <a:r>
              <a:rPr lang="ru-RU" sz="2400" dirty="0">
                <a:latin typeface="Bookman Old Style" panose="02050604050505020204" pitchFamily="18" charset="0"/>
              </a:rPr>
              <a:t> типизации все типы выясняются </a:t>
            </a:r>
            <a:r>
              <a:rPr lang="ru-RU" sz="2400" dirty="0" smtClean="0">
                <a:latin typeface="Bookman Old Style" panose="02050604050505020204" pitchFamily="18" charset="0"/>
              </a:rPr>
              <a:t>во </a:t>
            </a:r>
            <a:r>
              <a:rPr lang="ru-RU" sz="2400" dirty="0">
                <a:latin typeface="Bookman Old Style" panose="02050604050505020204" pitchFamily="18" charset="0"/>
              </a:rPr>
              <a:t>время выполнения программы.</a:t>
            </a:r>
          </a:p>
          <a:p>
            <a:pPr algn="just"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Примеры: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Статическая: C, </a:t>
            </a:r>
            <a:r>
              <a:rPr lang="ru-RU" sz="2400" dirty="0" err="1">
                <a:latin typeface="Bookman Old Style" panose="02050604050505020204" pitchFamily="18" charset="0"/>
              </a:rPr>
              <a:t>Java</a:t>
            </a:r>
            <a:r>
              <a:rPr lang="ru-RU" sz="2400" dirty="0">
                <a:latin typeface="Bookman Old Style" panose="02050604050505020204" pitchFamily="18" charset="0"/>
              </a:rPr>
              <a:t>, C#;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Динамическая: </a:t>
            </a:r>
            <a:r>
              <a:rPr lang="ru-RU" sz="2400" dirty="0" err="1">
                <a:latin typeface="Bookman Old Style" panose="02050604050505020204" pitchFamily="18" charset="0"/>
              </a:rPr>
              <a:t>Python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JavaScript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Ruby</a:t>
            </a:r>
            <a:r>
              <a:rPr lang="ru-RU" sz="2400" dirty="0">
                <a:latin typeface="Bookman Old Style" panose="02050604050505020204" pitchFamily="18" charset="0"/>
              </a:rPr>
              <a:t>.</a:t>
            </a:r>
            <a:endParaRPr lang="ru-RU" sz="2400" b="0" i="0" dirty="0" smtClean="0">
              <a:effectLst/>
              <a:latin typeface="Bookman Old Style" panose="02050604050505020204" pitchFamily="18" charset="0"/>
            </a:endParaRPr>
          </a:p>
        </p:txBody>
      </p:sp>
      <p:sp>
        <p:nvSpPr>
          <p:cNvPr id="4" name="Rectangle 28" descr="Светлый диагональный 2">
            <a:extLst>
              <a:ext uri="{FF2B5EF4-FFF2-40B4-BE49-F238E27FC236}">
                <a16:creationId xmlns:a16="http://schemas.microsoft.com/office/drawing/2014/main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Виды типизаций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171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B76C38-5C63-40EA-9C87-3E38ECF3DF17}"/>
              </a:ext>
            </a:extLst>
          </p:cNvPr>
          <p:cNvSpPr txBox="1"/>
          <p:nvPr/>
        </p:nvSpPr>
        <p:spPr>
          <a:xfrm>
            <a:off x="0" y="160033"/>
            <a:ext cx="12192000" cy="6592574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Но, что если ошибка нам не нужна, а пользователь может ввести не число и надо это как то обработать?</a:t>
            </a:r>
          </a:p>
          <a:p>
            <a:pPr>
              <a:lnSpc>
                <a:spcPct val="11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bool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isNumber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= </a:t>
            </a:r>
            <a:r>
              <a:rPr lang="en-US" sz="2400" dirty="0" err="1" smtClean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int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.TryParse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400" dirty="0" err="1" smtClean="0">
                <a:solidFill>
                  <a:srgbClr val="00B0F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Console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.ReadLine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(), </a:t>
            </a:r>
            <a:r>
              <a:rPr lang="en-US" sz="2400" dirty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out </a:t>
            </a: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int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number);</a:t>
            </a:r>
          </a:p>
          <a:p>
            <a:pPr>
              <a:lnSpc>
                <a:spcPct val="110000"/>
              </a:lnSpc>
            </a:pPr>
            <a:endParaRPr lang="en-US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Подробнее выражение </a:t>
            </a:r>
            <a:r>
              <a:rPr lang="en-US" sz="2400" dirty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out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мы изучим позже, сейчас нужно просто запомнить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1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В данном случае в переменной </a:t>
            </a:r>
            <a:r>
              <a:rPr lang="en-US" sz="2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isNumber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будет лежать </a:t>
            </a:r>
            <a:r>
              <a:rPr lang="en-US" sz="2400" dirty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True</a:t>
            </a:r>
            <a:r>
              <a:rPr lang="ru-RU" sz="2400" dirty="0" smtClean="0">
                <a:latin typeface="Bookman Old Style" panose="02050604050505020204" pitchFamily="18" charset="0"/>
              </a:rPr>
              <a:t>, если строку удалось преобразовать в число и </a:t>
            </a:r>
            <a:r>
              <a:rPr lang="en-US" sz="2400" dirty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False</a:t>
            </a:r>
            <a:r>
              <a:rPr lang="ru-RU" sz="2400" dirty="0" smtClean="0">
                <a:latin typeface="Bookman Old Style" panose="02050604050505020204" pitchFamily="18" charset="0"/>
              </a:rPr>
              <a:t> – если преобразовать не удалось.</a:t>
            </a:r>
          </a:p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А в переменной </a:t>
            </a:r>
            <a:r>
              <a:rPr lang="en-US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number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будет лежать полученное число в первом случае и значение по умолчанию т.е. 0 во втором.</a:t>
            </a:r>
          </a:p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Аналогично существуют методы: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double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.Parse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double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.TryParse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();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float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.Parse</a:t>
            </a:r>
            <a:r>
              <a:rPr lang="en-US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float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.TryParse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();</a:t>
            </a:r>
            <a:r>
              <a:rPr lang="ru-RU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и т.д.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3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2" name="Rectangle 28" descr="Светлый диагональный 2">
            <a:extLst>
              <a:ext uri="{FF2B5EF4-FFF2-40B4-BE49-F238E27FC236}">
                <a16:creationId xmlns:a16="http://schemas.microsoft.com/office/drawing/2014/main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Форматированный вывод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1" y="654356"/>
            <a:ext cx="12192000" cy="600164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Рассмотрим на примерах</a:t>
            </a:r>
            <a:r>
              <a:rPr lang="ru-RU" sz="2400" i="0" dirty="0" smtClean="0">
                <a:effectLst/>
                <a:latin typeface="Bookman Old Style" panose="02050604050505020204" pitchFamily="18" charset="0"/>
              </a:rPr>
              <a:t>.</a:t>
            </a:r>
          </a:p>
          <a:p>
            <a:pPr algn="l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У нас есть некоторая переменная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latin typeface="Bookman Old Style" panose="02050604050505020204" pitchFamily="18" charset="0"/>
              </a:rPr>
              <a:t> value = 5;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и мы хотим получить строку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вида: 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value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</a:t>
            </a:r>
            <a:r>
              <a:rPr lang="ru-RU" sz="2400" b="1" dirty="0">
                <a:latin typeface="Bookman Old Style" panose="02050604050505020204" pitchFamily="18" charset="0"/>
              </a:rPr>
              <a:t>» («Васе </a:t>
            </a:r>
            <a:r>
              <a:rPr lang="ru-RU" sz="2400" b="1" dirty="0" smtClean="0">
                <a:latin typeface="Cascadia Mono" panose="020B0609020000020004" pitchFamily="49" charset="0"/>
              </a:rPr>
              <a:t>5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ru-RU" sz="2400" b="1" dirty="0" smtClean="0">
                <a:latin typeface="Bookman Old Style" panose="02050604050505020204" pitchFamily="18" charset="0"/>
              </a:rPr>
              <a:t>»),</a:t>
            </a:r>
          </a:p>
          <a:p>
            <a:pPr algn="l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вопрос: </a:t>
            </a:r>
            <a:r>
              <a:rPr lang="ru-RU" sz="2400" dirty="0" smtClean="0">
                <a:latin typeface="Bookman Old Style" panose="02050604050505020204" pitchFamily="18" charset="0"/>
              </a:rPr>
              <a:t>как подставить значение из переменной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value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 строку?</a:t>
            </a:r>
          </a:p>
          <a:p>
            <a:pPr algn="l"/>
            <a:endParaRPr lang="ru-RU" sz="2400" dirty="0" smtClean="0">
              <a:latin typeface="Bookman Old Style" panose="02050604050505020204" pitchFamily="18" charset="0"/>
            </a:endParaRPr>
          </a:p>
          <a:p>
            <a:pPr algn="l"/>
            <a:r>
              <a:rPr lang="ru-RU" sz="2400" dirty="0" smtClean="0">
                <a:latin typeface="Bookman Old Style" panose="02050604050505020204" pitchFamily="18" charset="0"/>
              </a:rPr>
              <a:t>Для этого есть ряд способов:</a:t>
            </a:r>
          </a:p>
          <a:p>
            <a:pPr algn="l"/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err="1" smtClean="0">
                <a:latin typeface="Bookman Old Style" panose="02050604050505020204" pitchFamily="18" charset="0"/>
              </a:rPr>
              <a:t>str</a:t>
            </a:r>
            <a:r>
              <a:rPr lang="en-US" sz="2400" dirty="0" smtClean="0">
                <a:latin typeface="Bookman Old Style" panose="02050604050505020204" pitchFamily="18" charset="0"/>
              </a:rPr>
              <a:t> =  </a:t>
            </a:r>
            <a:r>
              <a:rPr lang="ru-RU" sz="2400" dirty="0" smtClean="0">
                <a:latin typeface="Bookman Old Style" panose="02050604050505020204" pitchFamily="18" charset="0"/>
              </a:rPr>
              <a:t>«Васе » +</a:t>
            </a:r>
            <a:r>
              <a:rPr lang="en-US" sz="2400" dirty="0" smtClean="0">
                <a:latin typeface="Bookman Old Style" panose="02050604050505020204" pitchFamily="18" charset="0"/>
              </a:rPr>
              <a:t> value</a:t>
            </a:r>
            <a:r>
              <a:rPr lang="ru-RU" sz="2400" dirty="0" smtClean="0">
                <a:latin typeface="Bookman Old Style" panose="02050604050505020204" pitchFamily="18" charset="0"/>
              </a:rPr>
              <a:t> + « лет»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Конкатенация строк (УСТАРЕЛ!)</a:t>
            </a:r>
          </a:p>
          <a:p>
            <a:pPr algn="l"/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Недостатки: </a:t>
            </a:r>
            <a:r>
              <a:rPr lang="ru-RU" sz="2400" dirty="0" smtClean="0">
                <a:latin typeface="Bookman Old Style" panose="02050604050505020204" pitchFamily="18" charset="0"/>
              </a:rPr>
              <a:t>при каждом вызове оператора конкатенации «+», в памяти выделяется место под новую строку, новая строка записывается в новую ячейку памяти, а старая строка уничтожается.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Много «+» =</a:t>
            </a:r>
            <a:r>
              <a:rPr lang="en-US" sz="2400" dirty="0" smtClean="0">
                <a:latin typeface="Bookman Old Style" panose="02050604050505020204" pitchFamily="18" charset="0"/>
              </a:rPr>
              <a:t>&gt; </a:t>
            </a:r>
            <a:r>
              <a:rPr lang="ru-RU" sz="2400" dirty="0" smtClean="0">
                <a:latin typeface="Bookman Old Style" panose="02050604050505020204" pitchFamily="18" charset="0"/>
              </a:rPr>
              <a:t>очень медленная работа программы.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235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1" y="0"/>
            <a:ext cx="12192000" cy="6740307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Продолжение примера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мы хотим получить строку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вида: 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value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лет»,</a:t>
            </a: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вопрос: </a:t>
            </a:r>
            <a:r>
              <a:rPr lang="ru-RU" sz="2400" dirty="0" smtClean="0">
                <a:latin typeface="Bookman Old Style" panose="02050604050505020204" pitchFamily="18" charset="0"/>
              </a:rPr>
              <a:t>как подставить значение из переменной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value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 строку?</a:t>
            </a:r>
          </a:p>
          <a:p>
            <a:pPr algn="l"/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latin typeface="Bookman Old Style" panose="02050604050505020204" pitchFamily="18" charset="0"/>
              </a:rPr>
              <a:t> value = 5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err="1" smtClean="0">
                <a:latin typeface="Bookman Old Style" panose="02050604050505020204" pitchFamily="18" charset="0"/>
              </a:rPr>
              <a:t>str</a:t>
            </a:r>
            <a:r>
              <a:rPr lang="en-US" sz="2400" dirty="0" smtClean="0">
                <a:latin typeface="Bookman Old Style" panose="02050604050505020204" pitchFamily="18" charset="0"/>
              </a:rPr>
              <a:t> =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 smtClean="0">
                <a:latin typeface="Bookman Old Style" panose="02050604050505020204" pitchFamily="18" charset="0"/>
              </a:rPr>
              <a:t>.Format</a:t>
            </a:r>
            <a:r>
              <a:rPr lang="en-US" sz="2400" dirty="0" smtClean="0">
                <a:latin typeface="Bookman Old Style" panose="02050604050505020204" pitchFamily="18" charset="0"/>
              </a:rPr>
              <a:t>(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{0}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лет»</a:t>
            </a:r>
            <a:r>
              <a:rPr lang="en-US" sz="2400" dirty="0" smtClean="0">
                <a:latin typeface="Bookman Old Style" panose="02050604050505020204" pitchFamily="18" charset="0"/>
              </a:rPr>
              <a:t>, </a:t>
            </a:r>
            <a:r>
              <a:rPr lang="en-US" sz="2400" dirty="0">
                <a:latin typeface="Bookman Old Style" panose="02050604050505020204" pitchFamily="18" charset="0"/>
              </a:rPr>
              <a:t>value</a:t>
            </a:r>
            <a:r>
              <a:rPr lang="en-US" sz="2400" dirty="0" smtClean="0">
                <a:latin typeface="Bookman Old Style" panose="02050604050505020204" pitchFamily="18" charset="0"/>
              </a:rPr>
              <a:t>);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(ТОЖЕ УСТАРЕЛ!)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Примечание:</a:t>
            </a: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Если строку нужно вывести в консоль, то 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 smtClean="0">
                <a:latin typeface="Bookman Old Style" panose="02050604050505020204" pitchFamily="18" charset="0"/>
              </a:rPr>
              <a:t>.Format</a:t>
            </a:r>
            <a:r>
              <a:rPr lang="ru-RU" sz="2400" dirty="0" smtClean="0">
                <a:latin typeface="Bookman Old Style" panose="02050604050505020204" pitchFamily="18" charset="0"/>
              </a:rPr>
              <a:t> можно не писать:</a:t>
            </a:r>
          </a:p>
          <a:p>
            <a:endParaRPr lang="ru-RU" sz="2400" dirty="0">
              <a:latin typeface="Bookman Old Style" panose="02050604050505020204" pitchFamily="18" charset="0"/>
            </a:endParaRPr>
          </a:p>
          <a:p>
            <a:r>
              <a:rPr lang="en-US" sz="2400" dirty="0" err="1" smtClean="0">
                <a:latin typeface="Bookman Old Style" panose="02050604050505020204" pitchFamily="18" charset="0"/>
              </a:rPr>
              <a:t>Console.WriteLine</a:t>
            </a:r>
            <a:r>
              <a:rPr lang="en-US" sz="2400" dirty="0" smtClean="0">
                <a:latin typeface="Bookman Old Style" panose="02050604050505020204" pitchFamily="18" charset="0"/>
              </a:rPr>
              <a:t>(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>
                <a:latin typeface="Bookman Old Style" panose="02050604050505020204" pitchFamily="18" charset="0"/>
              </a:rPr>
              <a:t>{0} </a:t>
            </a:r>
            <a:r>
              <a:rPr lang="ru-RU" sz="2400" b="1" dirty="0">
                <a:latin typeface="Bookman Old Style" panose="02050604050505020204" pitchFamily="18" charset="0"/>
              </a:rPr>
              <a:t>лет»</a:t>
            </a:r>
            <a:r>
              <a:rPr lang="en-US" sz="2400" dirty="0">
                <a:latin typeface="Bookman Old Style" panose="02050604050505020204" pitchFamily="18" charset="0"/>
              </a:rPr>
              <a:t>, value</a:t>
            </a:r>
            <a:r>
              <a:rPr lang="en-US" sz="2400" dirty="0" smtClean="0">
                <a:latin typeface="Bookman Old Style" panose="02050604050505020204" pitchFamily="18" charset="0"/>
              </a:rPr>
              <a:t>);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endParaRPr lang="ru-RU" sz="2400" dirty="0">
              <a:latin typeface="Bookman Old Style" panose="02050604050505020204" pitchFamily="18" charset="0"/>
            </a:endParaRPr>
          </a:p>
          <a:p>
            <a:r>
              <a:rPr lang="ru-RU" sz="2400" b="1" dirty="0" smtClean="0">
                <a:latin typeface="Bookman Old Style" panose="02050604050505020204" pitchFamily="18" charset="0"/>
              </a:rPr>
              <a:t>И самый удобный способ:</a:t>
            </a:r>
            <a:endParaRPr lang="ru-RU" sz="2400" b="1" dirty="0"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en-US" sz="2400" dirty="0" err="1">
                <a:latin typeface="Bookman Old Style" panose="02050604050505020204" pitchFamily="18" charset="0"/>
              </a:rPr>
              <a:t>str</a:t>
            </a:r>
            <a:r>
              <a:rPr lang="en-US" sz="2400" dirty="0">
                <a:latin typeface="Bookman Old Style" panose="02050604050505020204" pitchFamily="18" charset="0"/>
              </a:rPr>
              <a:t> = $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>
                <a:latin typeface="Bookman Old Style" panose="02050604050505020204" pitchFamily="18" charset="0"/>
              </a:rPr>
              <a:t>{</a:t>
            </a:r>
            <a:r>
              <a:rPr lang="en-US" sz="2400" dirty="0">
                <a:latin typeface="Bookman Old Style" panose="02050604050505020204" pitchFamily="18" charset="0"/>
              </a:rPr>
              <a:t>value</a:t>
            </a:r>
            <a:r>
              <a:rPr lang="en-US" sz="2400" b="1" dirty="0">
                <a:latin typeface="Bookman Old Style" panose="02050604050505020204" pitchFamily="18" charset="0"/>
              </a:rPr>
              <a:t>} </a:t>
            </a:r>
            <a:r>
              <a:rPr lang="ru-RU" sz="2400" b="1" dirty="0">
                <a:latin typeface="Bookman Old Style" panose="02050604050505020204" pitchFamily="18" charset="0"/>
              </a:rPr>
              <a:t>лет»</a:t>
            </a:r>
            <a:r>
              <a:rPr lang="en-US" sz="2400" dirty="0">
                <a:latin typeface="Bookman Old Style" panose="02050604050505020204" pitchFamily="18" charset="0"/>
              </a:rPr>
              <a:t>;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Интерполяция </a:t>
            </a:r>
            <a:r>
              <a:rPr lang="ru-RU" sz="2400" b="1" dirty="0" smtClean="0">
                <a:latin typeface="Bookman Old Style" panose="02050604050505020204" pitchFamily="18" charset="0"/>
              </a:rPr>
              <a:t>строк</a:t>
            </a:r>
            <a:r>
              <a:rPr lang="ru-RU" sz="2400" dirty="0" smtClean="0">
                <a:latin typeface="Bookman Old Style" panose="02050604050505020204" pitchFamily="18" charset="0"/>
              </a:rPr>
              <a:t> (знак доллара)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652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1" y="0"/>
            <a:ext cx="12192000" cy="618630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Пример 2: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Мы хотим получить строку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вида: 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age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лет, у него </a:t>
            </a: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money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рублей»</a:t>
            </a:r>
          </a:p>
          <a:p>
            <a:pPr algn="l"/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en-US" sz="2400" dirty="0" smtClean="0">
                <a:latin typeface="Bookman Old Style" panose="02050604050505020204" pitchFamily="18" charset="0"/>
              </a:rPr>
              <a:t>age </a:t>
            </a:r>
            <a:r>
              <a:rPr lang="en-US" sz="2400" dirty="0">
                <a:latin typeface="Bookman Old Style" panose="02050604050505020204" pitchFamily="18" charset="0"/>
              </a:rPr>
              <a:t>= </a:t>
            </a:r>
            <a:r>
              <a:rPr lang="ru-RU" sz="2400" dirty="0" smtClean="0">
                <a:latin typeface="Bookman Old Style" panose="02050604050505020204" pitchFamily="18" charset="0"/>
              </a:rPr>
              <a:t>2</a:t>
            </a:r>
            <a:r>
              <a:rPr lang="en-US" sz="2400" dirty="0" smtClean="0">
                <a:latin typeface="Bookman Old Style" panose="02050604050505020204" pitchFamily="18" charset="0"/>
              </a:rPr>
              <a:t>5;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latin typeface="Bookman Old Style" panose="02050604050505020204" pitchFamily="18" charset="0"/>
              </a:rPr>
              <a:t> money = </a:t>
            </a:r>
            <a:r>
              <a:rPr lang="en-US" sz="2400" dirty="0" smtClean="0">
                <a:latin typeface="Bookman Old Style" panose="02050604050505020204" pitchFamily="18" charset="0"/>
              </a:rPr>
              <a:t>20000;</a:t>
            </a:r>
            <a:endParaRPr lang="ru-RU" sz="2400" dirty="0">
              <a:latin typeface="Bookman Old Style" panose="02050604050505020204" pitchFamily="18" charset="0"/>
            </a:endParaRP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err="1" smtClean="0">
                <a:latin typeface="Bookman Old Style" panose="02050604050505020204" pitchFamily="18" charset="0"/>
              </a:rPr>
              <a:t>str</a:t>
            </a:r>
            <a:r>
              <a:rPr lang="en-US" sz="2400" dirty="0" smtClean="0">
                <a:latin typeface="Bookman Old Style" panose="02050604050505020204" pitchFamily="18" charset="0"/>
              </a:rPr>
              <a:t> =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 smtClean="0">
                <a:latin typeface="Bookman Old Style" panose="02050604050505020204" pitchFamily="18" charset="0"/>
              </a:rPr>
              <a:t>.Format</a:t>
            </a:r>
            <a:r>
              <a:rPr lang="en-US" sz="2400" dirty="0" smtClean="0">
                <a:latin typeface="Bookman Old Style" panose="02050604050505020204" pitchFamily="18" charset="0"/>
              </a:rPr>
              <a:t>(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{0}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</a:t>
            </a:r>
            <a:r>
              <a:rPr lang="en-US" sz="2400" b="1" dirty="0" smtClean="0">
                <a:latin typeface="Bookman Old Style" panose="02050604050505020204" pitchFamily="18" charset="0"/>
              </a:rPr>
              <a:t>, </a:t>
            </a:r>
            <a:r>
              <a:rPr lang="ru-RU" sz="2400" b="1" dirty="0" smtClean="0">
                <a:latin typeface="Bookman Old Style" panose="02050604050505020204" pitchFamily="18" charset="0"/>
              </a:rPr>
              <a:t>у него </a:t>
            </a:r>
            <a:r>
              <a:rPr lang="en-US" sz="2400" b="1" dirty="0" smtClean="0">
                <a:latin typeface="Bookman Old Style" panose="02050604050505020204" pitchFamily="18" charset="0"/>
              </a:rPr>
              <a:t>{1}</a:t>
            </a:r>
            <a:r>
              <a:rPr lang="ru-RU" sz="2400" b="1" dirty="0" smtClean="0">
                <a:latin typeface="Bookman Old Style" panose="02050604050505020204" pitchFamily="18" charset="0"/>
              </a:rPr>
              <a:t> рублей»</a:t>
            </a:r>
            <a:r>
              <a:rPr lang="en-US" sz="2400" dirty="0" smtClean="0">
                <a:latin typeface="Bookman Old Style" panose="02050604050505020204" pitchFamily="18" charset="0"/>
              </a:rPr>
              <a:t>,</a:t>
            </a:r>
            <a:r>
              <a:rPr lang="en-US" sz="2400" dirty="0" err="1" smtClean="0">
                <a:latin typeface="Bookman Old Style" panose="02050604050505020204" pitchFamily="18" charset="0"/>
              </a:rPr>
              <a:t>age,money</a:t>
            </a:r>
            <a:r>
              <a:rPr lang="en-US" sz="2400" dirty="0" smtClean="0">
                <a:latin typeface="Bookman Old Style" panose="02050604050505020204" pitchFamily="18" charset="0"/>
              </a:rPr>
              <a:t>);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endParaRPr lang="ru-RU" sz="2400" dirty="0"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err="1">
                <a:latin typeface="Bookman Old Style" panose="02050604050505020204" pitchFamily="18" charset="0"/>
              </a:rPr>
              <a:t>str</a:t>
            </a:r>
            <a:r>
              <a:rPr lang="en-US" sz="2400" dirty="0">
                <a:latin typeface="Bookman Old Style" panose="02050604050505020204" pitchFamily="18" charset="0"/>
              </a:rPr>
              <a:t> = </a:t>
            </a:r>
            <a:r>
              <a:rPr lang="en-US" sz="2400" dirty="0" smtClean="0">
                <a:latin typeface="Bookman Old Style" panose="02050604050505020204" pitchFamily="18" charset="0"/>
              </a:rPr>
              <a:t>$</a:t>
            </a:r>
            <a:r>
              <a:rPr lang="ru-RU" sz="2400" b="1" dirty="0" smtClean="0">
                <a:latin typeface="Bookman Old Style" panose="02050604050505020204" pitchFamily="18" charset="0"/>
              </a:rPr>
              <a:t>«</a:t>
            </a:r>
            <a:r>
              <a:rPr lang="ru-RU" sz="2400" b="1" dirty="0">
                <a:latin typeface="Bookman Old Style" panose="02050604050505020204" pitchFamily="18" charset="0"/>
              </a:rPr>
              <a:t>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{age}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 smtClean="0">
                <a:latin typeface="Bookman Old Style" panose="02050604050505020204" pitchFamily="18" charset="0"/>
              </a:rPr>
              <a:t>{money}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  <a:endParaRPr lang="en-US" sz="2400" dirty="0">
              <a:latin typeface="Bookman Old Style" panose="02050604050505020204" pitchFamily="18" charset="0"/>
            </a:endParaRPr>
          </a:p>
          <a:p>
            <a:endParaRPr lang="en-US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Вопрос к аудитории</a:t>
            </a:r>
            <a:r>
              <a:rPr lang="en-US" sz="2400" b="1" dirty="0" smtClean="0">
                <a:latin typeface="Bookman Old Style" panose="02050604050505020204" pitchFamily="18" charset="0"/>
              </a:rPr>
              <a:t>. </a:t>
            </a:r>
            <a:r>
              <a:rPr lang="ru-RU" sz="2400" dirty="0" smtClean="0">
                <a:latin typeface="Bookman Old Style" panose="02050604050505020204" pitchFamily="18" charset="0"/>
              </a:rPr>
              <a:t>Что будет, если написать: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 smtClean="0">
                <a:latin typeface="Bookman Old Style" panose="02050604050505020204" pitchFamily="18" charset="0"/>
              </a:rPr>
              <a:t>.Format</a:t>
            </a:r>
            <a:r>
              <a:rPr lang="en-US" sz="2400" dirty="0">
                <a:latin typeface="Bookman Old Style" panose="02050604050505020204" pitchFamily="18" charset="0"/>
              </a:rPr>
              <a:t>(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>
                <a:latin typeface="Bookman Old Style" panose="02050604050505020204" pitchFamily="18" charset="0"/>
              </a:rPr>
              <a:t>{0}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 smtClean="0">
                <a:latin typeface="Bookman Old Style" panose="02050604050505020204" pitchFamily="18" charset="0"/>
              </a:rPr>
              <a:t>{</a:t>
            </a:r>
            <a:r>
              <a:rPr lang="ru-RU" sz="2400" b="1" dirty="0" smtClean="0">
                <a:latin typeface="Bookman Old Style" panose="02050604050505020204" pitchFamily="18" charset="0"/>
              </a:rPr>
              <a:t>0</a:t>
            </a:r>
            <a:r>
              <a:rPr lang="en-US" sz="2400" b="1" dirty="0" smtClean="0">
                <a:latin typeface="Bookman Old Style" panose="02050604050505020204" pitchFamily="18" charset="0"/>
              </a:rPr>
              <a:t>}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r>
              <a:rPr lang="en-US" sz="2400" dirty="0">
                <a:latin typeface="Bookman Old Style" panose="02050604050505020204" pitchFamily="18" charset="0"/>
              </a:rPr>
              <a:t>, age, money);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endParaRPr lang="en-US" sz="2400" dirty="0">
              <a:latin typeface="Bookman Old Style" panose="02050604050505020204" pitchFamily="18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 smtClean="0">
                <a:latin typeface="Bookman Old Style" panose="02050604050505020204" pitchFamily="18" charset="0"/>
              </a:rPr>
              <a:t>.Format</a:t>
            </a:r>
            <a:r>
              <a:rPr lang="en-US" sz="2400" dirty="0">
                <a:latin typeface="Bookman Old Style" panose="02050604050505020204" pitchFamily="18" charset="0"/>
              </a:rPr>
              <a:t>(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</a:t>
            </a:r>
            <a:r>
              <a:rPr lang="ru-RU" sz="2400" b="1" dirty="0" smtClean="0">
                <a:latin typeface="Bookman Old Style" panose="02050604050505020204" pitchFamily="18" charset="0"/>
              </a:rPr>
              <a:t>1</a:t>
            </a:r>
            <a:r>
              <a:rPr lang="en-US" sz="2400" b="1" dirty="0" smtClean="0">
                <a:latin typeface="Bookman Old Style" panose="02050604050505020204" pitchFamily="18" charset="0"/>
              </a:rPr>
              <a:t>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>
                <a:latin typeface="Bookman Old Style" panose="02050604050505020204" pitchFamily="18" charset="0"/>
              </a:rPr>
              <a:t>{1}</a:t>
            </a:r>
            <a:r>
              <a:rPr lang="ru-RU" sz="2400" b="1" dirty="0">
                <a:latin typeface="Bookman Old Style" panose="02050604050505020204" pitchFamily="18" charset="0"/>
              </a:rPr>
              <a:t> рублей»</a:t>
            </a:r>
            <a:r>
              <a:rPr lang="en-US" sz="2400" dirty="0">
                <a:latin typeface="Bookman Old Style" panose="02050604050505020204" pitchFamily="18" charset="0"/>
              </a:rPr>
              <a:t>, age, money);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endParaRPr lang="en-US" sz="2400" dirty="0"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>
                <a:latin typeface="Bookman Old Style" panose="02050604050505020204" pitchFamily="18" charset="0"/>
              </a:rPr>
              <a:t>.Format</a:t>
            </a:r>
            <a:r>
              <a:rPr lang="en-US" sz="2400" dirty="0">
                <a:latin typeface="Bookman Old Style" panose="02050604050505020204" pitchFamily="18" charset="0"/>
              </a:rPr>
              <a:t>(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</a:t>
            </a:r>
            <a:r>
              <a:rPr lang="ru-RU" sz="2400" b="1" dirty="0" smtClean="0">
                <a:latin typeface="Bookman Old Style" panose="02050604050505020204" pitchFamily="18" charset="0"/>
              </a:rPr>
              <a:t>1</a:t>
            </a:r>
            <a:r>
              <a:rPr lang="en-US" sz="2400" b="1" dirty="0" smtClean="0">
                <a:latin typeface="Bookman Old Style" panose="02050604050505020204" pitchFamily="18" charset="0"/>
              </a:rPr>
              <a:t>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 smtClean="0">
                <a:latin typeface="Bookman Old Style" panose="02050604050505020204" pitchFamily="18" charset="0"/>
              </a:rPr>
              <a:t>{</a:t>
            </a:r>
            <a:r>
              <a:rPr lang="ru-RU" sz="2400" b="1" dirty="0" smtClean="0">
                <a:latin typeface="Bookman Old Style" panose="02050604050505020204" pitchFamily="18" charset="0"/>
              </a:rPr>
              <a:t>0</a:t>
            </a:r>
            <a:r>
              <a:rPr lang="en-US" sz="2400" b="1" dirty="0" smtClean="0">
                <a:latin typeface="Bookman Old Style" panose="02050604050505020204" pitchFamily="18" charset="0"/>
              </a:rPr>
              <a:t>}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r>
              <a:rPr lang="en-US" sz="2400" dirty="0">
                <a:latin typeface="Bookman Old Style" panose="02050604050505020204" pitchFamily="18" charset="0"/>
              </a:rPr>
              <a:t>, </a:t>
            </a:r>
            <a:r>
              <a:rPr lang="en-US" sz="2400" dirty="0" smtClean="0">
                <a:latin typeface="Bookman Old Style" panose="02050604050505020204" pitchFamily="18" charset="0"/>
              </a:rPr>
              <a:t>money</a:t>
            </a:r>
            <a:r>
              <a:rPr lang="ru-RU" sz="2400" dirty="0" smtClean="0">
                <a:latin typeface="Bookman Old Style" panose="02050604050505020204" pitchFamily="18" charset="0"/>
              </a:rPr>
              <a:t>,</a:t>
            </a:r>
            <a:r>
              <a:rPr lang="en-US" sz="2400" dirty="0" smtClean="0">
                <a:latin typeface="Bookman Old Style" panose="02050604050505020204" pitchFamily="18" charset="0"/>
              </a:rPr>
              <a:t> age);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21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1" y="0"/>
            <a:ext cx="12192000" cy="6909584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Пример </a:t>
            </a:r>
            <a:r>
              <a:rPr lang="en-US" sz="2400" b="1" dirty="0" smtClean="0">
                <a:latin typeface="Bookman Old Style" panose="02050604050505020204" pitchFamily="18" charset="0"/>
              </a:rPr>
              <a:t>3</a:t>
            </a:r>
            <a:r>
              <a:rPr lang="ru-RU" sz="2400" b="1" dirty="0" smtClean="0">
                <a:latin typeface="Bookman Old Style" panose="02050604050505020204" pitchFamily="18" charset="0"/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Мы хотим получить строку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вида: 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age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лет, у него </a:t>
            </a: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money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рублей»</a:t>
            </a:r>
            <a:r>
              <a:rPr lang="en-US" sz="2400" b="1" dirty="0" smtClean="0">
                <a:latin typeface="Bookman Old Style" panose="02050604050505020204" pitchFamily="18" charset="0"/>
              </a:rPr>
              <a:t>,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но тип </a:t>
            </a: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money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вещественный и нам нужно только 2 знака.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en-US" sz="2400" dirty="0" smtClean="0">
                <a:latin typeface="Bookman Old Style" panose="02050604050505020204" pitchFamily="18" charset="0"/>
              </a:rPr>
              <a:t>age </a:t>
            </a:r>
            <a:r>
              <a:rPr lang="en-US" sz="2400" dirty="0">
                <a:latin typeface="Bookman Old Style" panose="02050604050505020204" pitchFamily="18" charset="0"/>
              </a:rPr>
              <a:t>= </a:t>
            </a:r>
            <a:r>
              <a:rPr lang="ru-RU" sz="2400" dirty="0" smtClean="0">
                <a:latin typeface="Bookman Old Style" panose="02050604050505020204" pitchFamily="18" charset="0"/>
              </a:rPr>
              <a:t>2</a:t>
            </a:r>
            <a:r>
              <a:rPr lang="en-US" sz="2400" dirty="0" smtClean="0">
                <a:latin typeface="Bookman Old Style" panose="02050604050505020204" pitchFamily="18" charset="0"/>
              </a:rPr>
              <a:t>5;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>
                <a:latin typeface="Bookman Old Style" panose="02050604050505020204" pitchFamily="18" charset="0"/>
              </a:rPr>
              <a:t>money = </a:t>
            </a:r>
            <a:r>
              <a:rPr lang="en-US" sz="2400" dirty="0" smtClean="0">
                <a:latin typeface="Bookman Old Style" panose="02050604050505020204" pitchFamily="18" charset="0"/>
              </a:rPr>
              <a:t>2.15367521E4; </a:t>
            </a:r>
            <a:r>
              <a:rPr lang="en-US" sz="2400" b="1" dirty="0" smtClean="0">
                <a:solidFill>
                  <a:srgbClr val="00B050"/>
                </a:solidFill>
                <a:latin typeface="Bookman Old Style" panose="02050604050505020204" pitchFamily="18" charset="0"/>
              </a:rPr>
              <a:t>//21536.7521</a:t>
            </a:r>
            <a:endParaRPr lang="ru-RU" sz="2400" b="1" dirty="0">
              <a:solidFill>
                <a:srgbClr val="00B050"/>
              </a:solidFill>
              <a:latin typeface="Bookman Old Style" panose="02050604050505020204" pitchFamily="18" charset="0"/>
            </a:endParaRP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3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300" dirty="0" smtClean="0">
                <a:latin typeface="Bookman Old Style" panose="02050604050505020204" pitchFamily="18" charset="0"/>
              </a:rPr>
              <a:t> </a:t>
            </a:r>
            <a:r>
              <a:rPr lang="en-US" sz="2300" dirty="0" err="1" smtClean="0">
                <a:latin typeface="Bookman Old Style" panose="02050604050505020204" pitchFamily="18" charset="0"/>
              </a:rPr>
              <a:t>str</a:t>
            </a:r>
            <a:r>
              <a:rPr lang="en-US" sz="2300" dirty="0" smtClean="0">
                <a:latin typeface="Bookman Old Style" panose="02050604050505020204" pitchFamily="18" charset="0"/>
              </a:rPr>
              <a:t> = </a:t>
            </a:r>
            <a:r>
              <a:rPr lang="en-US" sz="23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300" dirty="0" err="1" smtClean="0">
                <a:latin typeface="Bookman Old Style" panose="02050604050505020204" pitchFamily="18" charset="0"/>
              </a:rPr>
              <a:t>.Format</a:t>
            </a:r>
            <a:r>
              <a:rPr lang="en-US" sz="2300" dirty="0" smtClean="0">
                <a:latin typeface="Bookman Old Style" panose="02050604050505020204" pitchFamily="18" charset="0"/>
              </a:rPr>
              <a:t>(</a:t>
            </a:r>
            <a:r>
              <a:rPr lang="ru-RU" sz="23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300" b="1" dirty="0" smtClean="0">
                <a:latin typeface="Bookman Old Style" panose="02050604050505020204" pitchFamily="18" charset="0"/>
              </a:rPr>
              <a:t>{0} </a:t>
            </a:r>
            <a:r>
              <a:rPr lang="ru-RU" sz="2300" b="1" dirty="0" smtClean="0">
                <a:latin typeface="Bookman Old Style" panose="02050604050505020204" pitchFamily="18" charset="0"/>
              </a:rPr>
              <a:t>лет</a:t>
            </a:r>
            <a:r>
              <a:rPr lang="en-US" sz="2300" b="1" dirty="0" smtClean="0">
                <a:latin typeface="Bookman Old Style" panose="02050604050505020204" pitchFamily="18" charset="0"/>
              </a:rPr>
              <a:t>, </a:t>
            </a:r>
            <a:r>
              <a:rPr lang="ru-RU" sz="2300" b="1" dirty="0" smtClean="0">
                <a:latin typeface="Bookman Old Style" panose="02050604050505020204" pitchFamily="18" charset="0"/>
              </a:rPr>
              <a:t>у него </a:t>
            </a:r>
            <a:r>
              <a:rPr lang="en-US" sz="2300" b="1" dirty="0" smtClean="0">
                <a:latin typeface="Bookman Old Style" panose="02050604050505020204" pitchFamily="18" charset="0"/>
              </a:rPr>
              <a:t>{1</a:t>
            </a:r>
            <a:r>
              <a:rPr lang="ru-RU" sz="2300" b="1" dirty="0" smtClean="0">
                <a:latin typeface="Bookman Old Style" panose="02050604050505020204" pitchFamily="18" charset="0"/>
              </a:rPr>
              <a:t> </a:t>
            </a:r>
            <a:r>
              <a:rPr lang="en-US" sz="2300" b="1" dirty="0" smtClean="0">
                <a:latin typeface="Bookman Old Style" panose="02050604050505020204" pitchFamily="18" charset="0"/>
              </a:rPr>
              <a:t>:</a:t>
            </a:r>
            <a:r>
              <a:rPr lang="ru-RU" sz="2300" b="1" dirty="0" smtClean="0">
                <a:latin typeface="Bookman Old Style" panose="02050604050505020204" pitchFamily="18" charset="0"/>
              </a:rPr>
              <a:t> </a:t>
            </a:r>
            <a:r>
              <a:rPr lang="en-US" sz="2300" b="1" dirty="0" smtClean="0">
                <a:latin typeface="Bookman Old Style" panose="02050604050505020204" pitchFamily="18" charset="0"/>
              </a:rPr>
              <a:t>f2}</a:t>
            </a:r>
            <a:r>
              <a:rPr lang="ru-RU" sz="2300" b="1" dirty="0" smtClean="0">
                <a:latin typeface="Bookman Old Style" panose="02050604050505020204" pitchFamily="18" charset="0"/>
              </a:rPr>
              <a:t> рублей»</a:t>
            </a:r>
            <a:r>
              <a:rPr lang="en-US" sz="2300" dirty="0" smtClean="0">
                <a:latin typeface="Bookman Old Style" panose="02050604050505020204" pitchFamily="18" charset="0"/>
              </a:rPr>
              <a:t>,</a:t>
            </a:r>
            <a:r>
              <a:rPr lang="en-US" sz="2300" dirty="0" err="1" smtClean="0">
                <a:latin typeface="Bookman Old Style" panose="02050604050505020204" pitchFamily="18" charset="0"/>
              </a:rPr>
              <a:t>age,money</a:t>
            </a:r>
            <a:r>
              <a:rPr lang="en-US" sz="2300" dirty="0" smtClean="0">
                <a:latin typeface="Bookman Old Style" panose="02050604050505020204" pitchFamily="18" charset="0"/>
              </a:rPr>
              <a:t>);</a:t>
            </a:r>
            <a:r>
              <a:rPr lang="ru-RU" sz="2300" dirty="0" smtClean="0">
                <a:latin typeface="Bookman Old Style" panose="02050604050505020204" pitchFamily="18" charset="0"/>
              </a:rPr>
              <a:t> </a:t>
            </a:r>
            <a:endParaRPr lang="en-US" sz="2300" dirty="0" smtClean="0">
              <a:latin typeface="Bookman Old Style" panose="02050604050505020204" pitchFamily="18" charset="0"/>
            </a:endParaRPr>
          </a:p>
          <a:p>
            <a:endParaRPr lang="ru-RU" sz="2400" dirty="0"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err="1">
                <a:latin typeface="Bookman Old Style" panose="02050604050505020204" pitchFamily="18" charset="0"/>
              </a:rPr>
              <a:t>str</a:t>
            </a:r>
            <a:r>
              <a:rPr lang="en-US" sz="2400" dirty="0">
                <a:latin typeface="Bookman Old Style" panose="02050604050505020204" pitchFamily="18" charset="0"/>
              </a:rPr>
              <a:t> = </a:t>
            </a:r>
            <a:r>
              <a:rPr lang="en-US" sz="2400" dirty="0" smtClean="0">
                <a:latin typeface="Bookman Old Style" panose="02050604050505020204" pitchFamily="18" charset="0"/>
              </a:rPr>
              <a:t>$</a:t>
            </a:r>
            <a:r>
              <a:rPr lang="ru-RU" sz="2400" b="1" dirty="0" smtClean="0">
                <a:latin typeface="Bookman Old Style" panose="02050604050505020204" pitchFamily="18" charset="0"/>
              </a:rPr>
              <a:t>«</a:t>
            </a:r>
            <a:r>
              <a:rPr lang="ru-RU" sz="2400" b="1" dirty="0">
                <a:latin typeface="Bookman Old Style" panose="02050604050505020204" pitchFamily="18" charset="0"/>
              </a:rPr>
              <a:t>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{age}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 smtClean="0">
                <a:latin typeface="Bookman Old Style" panose="02050604050505020204" pitchFamily="18" charset="0"/>
              </a:rPr>
              <a:t>{money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en-US" sz="2400" b="1" dirty="0" smtClean="0">
                <a:latin typeface="Bookman Old Style" panose="02050604050505020204" pitchFamily="18" charset="0"/>
              </a:rPr>
              <a:t>: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en-US" sz="2400" b="1" dirty="0" smtClean="0">
                <a:latin typeface="Bookman Old Style" panose="02050604050505020204" pitchFamily="18" charset="0"/>
              </a:rPr>
              <a:t>f2}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Bookman Old Style" panose="02050604050505020204" pitchFamily="18" charset="0"/>
              </a:rPr>
              <a:t>d – </a:t>
            </a:r>
            <a:r>
              <a:rPr lang="ru-RU" sz="2400" dirty="0" smtClean="0">
                <a:latin typeface="Bookman Old Style" panose="02050604050505020204" pitchFamily="18" charset="0"/>
              </a:rPr>
              <a:t>целые числа</a:t>
            </a:r>
            <a:r>
              <a:rPr lang="en-US" sz="2400" dirty="0" smtClean="0">
                <a:latin typeface="Bookman Old Style" panose="02050604050505020204" pitchFamily="18" charset="0"/>
              </a:rPr>
              <a:t>; f – </a:t>
            </a:r>
            <a:r>
              <a:rPr lang="ru-RU" sz="2400" dirty="0" smtClean="0">
                <a:latin typeface="Bookman Old Style" panose="02050604050505020204" pitchFamily="18" charset="0"/>
              </a:rPr>
              <a:t>дробные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smtClean="0">
                <a:latin typeface="Bookman Old Style" panose="02050604050505020204" pitchFamily="18" charset="0"/>
              </a:rPr>
              <a:t>c – </a:t>
            </a:r>
            <a:r>
              <a:rPr lang="ru-RU" sz="2400" dirty="0" smtClean="0">
                <a:latin typeface="Bookman Old Style" panose="02050604050505020204" pitchFamily="18" charset="0"/>
              </a:rPr>
              <a:t>денежный формат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Bookman Old Style" panose="02050604050505020204" pitchFamily="18" charset="0"/>
              </a:rPr>
              <a:t>e – </a:t>
            </a:r>
            <a:r>
              <a:rPr lang="ru-RU" sz="2400" dirty="0" smtClean="0">
                <a:latin typeface="Bookman Old Style" panose="02050604050505020204" pitchFamily="18" charset="0"/>
              </a:rPr>
              <a:t>экспоненциальная форма записи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Bookman Old Style" panose="02050604050505020204" pitchFamily="18" charset="0"/>
              </a:rPr>
              <a:t>g – </a:t>
            </a:r>
            <a:r>
              <a:rPr lang="ru-RU" sz="2400" dirty="0" smtClean="0">
                <a:latin typeface="Bookman Old Style" panose="02050604050505020204" pitchFamily="18" charset="0"/>
              </a:rPr>
              <a:t>выбирает наиболее короткий из </a:t>
            </a:r>
            <a:r>
              <a:rPr lang="en-US" sz="2400" dirty="0" smtClean="0">
                <a:latin typeface="Bookman Old Style" panose="02050604050505020204" pitchFamily="18" charset="0"/>
              </a:rPr>
              <a:t>f </a:t>
            </a:r>
            <a:r>
              <a:rPr lang="ru-RU" sz="2400" dirty="0" smtClean="0">
                <a:latin typeface="Bookman Old Style" panose="02050604050505020204" pitchFamily="18" charset="0"/>
              </a:rPr>
              <a:t>и </a:t>
            </a:r>
            <a:r>
              <a:rPr lang="en-US" sz="2400" dirty="0" smtClean="0">
                <a:latin typeface="Bookman Old Style" panose="02050604050505020204" pitchFamily="18" charset="0"/>
              </a:rPr>
              <a:t>e.</a:t>
            </a:r>
          </a:p>
          <a:p>
            <a:r>
              <a:rPr lang="ru-RU" sz="2400" dirty="0" smtClean="0">
                <a:latin typeface="Bookman Old Style" panose="02050604050505020204" pitchFamily="18" charset="0"/>
              </a:rPr>
              <a:t>ИЛИ</a:t>
            </a:r>
            <a:endParaRPr lang="en-US" sz="2400" dirty="0"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en-US" sz="2400" dirty="0" err="1">
                <a:latin typeface="Bookman Old Style" panose="02050604050505020204" pitchFamily="18" charset="0"/>
              </a:rPr>
              <a:t>str</a:t>
            </a:r>
            <a:r>
              <a:rPr lang="en-US" sz="2400" dirty="0">
                <a:latin typeface="Bookman Old Style" panose="02050604050505020204" pitchFamily="18" charset="0"/>
              </a:rPr>
              <a:t> = $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>
                <a:latin typeface="Bookman Old Style" panose="02050604050505020204" pitchFamily="18" charset="0"/>
              </a:rPr>
              <a:t>{age}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>
                <a:latin typeface="Bookman Old Style" panose="02050604050505020204" pitchFamily="18" charset="0"/>
              </a:rPr>
              <a:t>{</a:t>
            </a:r>
            <a:r>
              <a:rPr lang="en-US" sz="2400" b="1" dirty="0" smtClean="0">
                <a:latin typeface="Bookman Old Style" panose="02050604050505020204" pitchFamily="18" charset="0"/>
              </a:rPr>
              <a:t>money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en-US" sz="2400" b="1" dirty="0" smtClean="0">
                <a:latin typeface="Bookman Old Style" panose="02050604050505020204" pitchFamily="18" charset="0"/>
              </a:rPr>
              <a:t>:</a:t>
            </a:r>
            <a:r>
              <a:rPr lang="ru-RU" sz="2400" b="1" dirty="0" smtClean="0">
                <a:latin typeface="Bookman Old Style" panose="02050604050505020204" pitchFamily="18" charset="0"/>
              </a:rPr>
              <a:t> 0.00</a:t>
            </a:r>
            <a:r>
              <a:rPr lang="en-US" sz="2400" b="1" dirty="0" smtClean="0">
                <a:latin typeface="Bookman Old Style" panose="02050604050505020204" pitchFamily="18" charset="0"/>
              </a:rPr>
              <a:t>}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Получим строку вида: 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ru-RU" sz="2400" b="1" dirty="0" smtClean="0">
                <a:latin typeface="Bookman Old Style" panose="02050604050505020204" pitchFamily="18" charset="0"/>
              </a:rPr>
              <a:t>25 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ru-RU" sz="2400" b="1" dirty="0" smtClean="0">
                <a:latin typeface="Bookman Old Style" panose="02050604050505020204" pitchFamily="18" charset="0"/>
              </a:rPr>
              <a:t>2</a:t>
            </a:r>
            <a:r>
              <a:rPr lang="en-US" sz="2400" b="1" dirty="0" smtClean="0">
                <a:latin typeface="Bookman Old Style" panose="02050604050505020204" pitchFamily="18" charset="0"/>
              </a:rPr>
              <a:t>1</a:t>
            </a:r>
            <a:r>
              <a:rPr lang="ru-RU" sz="2400" b="1" dirty="0" smtClean="0">
                <a:latin typeface="Bookman Old Style" panose="02050604050505020204" pitchFamily="18" charset="0"/>
              </a:rPr>
              <a:t>5</a:t>
            </a:r>
            <a:r>
              <a:rPr lang="en-US" sz="2400" b="1" dirty="0" smtClean="0">
                <a:latin typeface="Bookman Old Style" panose="02050604050505020204" pitchFamily="18" charset="0"/>
              </a:rPr>
              <a:t>36</a:t>
            </a:r>
            <a:r>
              <a:rPr lang="ru-RU" sz="2400" b="1" dirty="0" smtClean="0">
                <a:latin typeface="Bookman Old Style" panose="02050604050505020204" pitchFamily="18" charset="0"/>
              </a:rPr>
              <a:t>.</a:t>
            </a:r>
            <a:r>
              <a:rPr lang="en-US" sz="2400" b="1" dirty="0" smtClean="0">
                <a:latin typeface="Bookman Old Style" panose="02050604050505020204" pitchFamily="18" charset="0"/>
              </a:rPr>
              <a:t>75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835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B76C38-5C63-40EA-9C87-3E38ECF3DF17}"/>
              </a:ext>
            </a:extLst>
          </p:cNvPr>
          <p:cNvSpPr txBox="1"/>
          <p:nvPr/>
        </p:nvSpPr>
        <p:spPr>
          <a:xfrm>
            <a:off x="269527" y="654356"/>
            <a:ext cx="11652946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Что получится в результате операций: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++;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++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(++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>
              <a:lnSpc>
                <a:spcPct val="110000"/>
              </a:lnSpc>
            </a:pP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a = 10;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b = 3;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c = a % b;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(c);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isBusy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false;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e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!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isBusy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(e);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9" name="Rectangle 28" descr="Светлый диагональный 2">
            <a:extLst>
              <a:ext uri="{FF2B5EF4-FFF2-40B4-BE49-F238E27FC236}">
                <a16:creationId xmlns:a16="http://schemas.microsoft.com/office/drawing/2014/main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Вопросы</a:t>
            </a:r>
          </a:p>
        </p:txBody>
      </p:sp>
    </p:spTree>
    <p:extLst>
      <p:ext uri="{BB962C8B-B14F-4D97-AF65-F5344CB8AC3E}">
        <p14:creationId xmlns:p14="http://schemas.microsoft.com/office/powerpoint/2010/main" val="237175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B76C38-5C63-40EA-9C87-3E38ECF3DF17}"/>
              </a:ext>
            </a:extLst>
          </p:cNvPr>
          <p:cNvSpPr txBox="1"/>
          <p:nvPr/>
        </p:nvSpPr>
        <p:spPr>
          <a:xfrm>
            <a:off x="240266" y="149607"/>
            <a:ext cx="11652946" cy="4561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Что получится в результате операций: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endParaRPr lang="ru-RU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+= 10;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*= 3;</a:t>
            </a: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c =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&lt; 30;</a:t>
            </a: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d =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== 30;</a:t>
            </a: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e = (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&gt; 0 &amp;&amp;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&lt; 20) || (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&gt; 25 &amp;&amp;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&lt; 40);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/= 5;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11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Rectangle 28" descr="Светлый диагональный 2">
            <a:extLst>
              <a:ext uri="{FF2B5EF4-FFF2-40B4-BE49-F238E27FC236}">
                <a16:creationId xmlns:a16="http://schemas.microsoft.com/office/drawing/2014/main" id="{1258AB28-D449-49A9-BC9F-A886C5854F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Отладка программы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7C4BDB6-33FD-4B97-96E3-B47A3CECF63E}"/>
              </a:ext>
            </a:extLst>
          </p:cNvPr>
          <p:cNvSpPr txBox="1"/>
          <p:nvPr/>
        </p:nvSpPr>
        <p:spPr>
          <a:xfrm>
            <a:off x="0" y="654356"/>
            <a:ext cx="12192000" cy="646331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i="0" dirty="0" smtClean="0">
                <a:effectLst/>
                <a:latin typeface="Bookman Old Style" panose="02050604050505020204" pitchFamily="18" charset="0"/>
              </a:rPr>
              <a:t>Разработка сложной программы невозможна без отладки.</a:t>
            </a:r>
          </a:p>
        </p:txBody>
      </p:sp>
      <p:pic>
        <p:nvPicPr>
          <p:cNvPr id="17410" name="Picture 2" descr="Быстрый и удобный сервис для создания мемов :) | Мемы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2654" y="1473199"/>
            <a:ext cx="3349346" cy="538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0" y="1308713"/>
            <a:ext cx="8842654" cy="5078313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Отла́дка</a:t>
            </a:r>
            <a:r>
              <a:rPr lang="ru-RU" sz="2400" dirty="0">
                <a:latin typeface="Bookman Old Style" panose="02050604050505020204" pitchFamily="18" charset="0"/>
              </a:rPr>
              <a:t> — этап разработки компьютерной программы, на котором обнаруживают, локализуют и устраняют ошибки. 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Зачем это нужно прямо сейчас?</a:t>
            </a:r>
            <a:endParaRPr lang="ru-RU" sz="2400" dirty="0">
              <a:latin typeface="Bookman Old Style" panose="020506040505050202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Bookman Old Style" panose="02050604050505020204" pitchFamily="18" charset="0"/>
              </a:rPr>
              <a:t>Вы видите, как меняются значения переменных на каждом шаге.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Bookman Old Style" panose="02050604050505020204" pitchFamily="18" charset="0"/>
              </a:rPr>
              <a:t>Вы можете остановить время в любой момент.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Bookman Old Style" panose="02050604050505020204" pitchFamily="18" charset="0"/>
              </a:rPr>
              <a:t>Вы понимаете, почему программа выдает 0 вместо 2.5.</a:t>
            </a:r>
          </a:p>
        </p:txBody>
      </p:sp>
    </p:spTree>
    <p:extLst>
      <p:ext uri="{BB962C8B-B14F-4D97-AF65-F5344CB8AC3E}">
        <p14:creationId xmlns:p14="http://schemas.microsoft.com/office/powerpoint/2010/main" val="35240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12192000" cy="5632311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Инструменты отладчика в </a:t>
            </a:r>
            <a:r>
              <a:rPr lang="ru-RU" sz="2400" b="1" dirty="0" err="1">
                <a:latin typeface="Bookman Old Style" panose="02050604050505020204" pitchFamily="18" charset="0"/>
              </a:rPr>
              <a:t>Visual</a:t>
            </a:r>
            <a:r>
              <a:rPr lang="ru-RU" sz="2400" b="1" dirty="0">
                <a:latin typeface="Bookman Old Style" panose="02050604050505020204" pitchFamily="18" charset="0"/>
              </a:rPr>
              <a:t> </a:t>
            </a:r>
            <a:r>
              <a:rPr lang="ru-RU" sz="2400" b="1" dirty="0" err="1">
                <a:latin typeface="Bookman Old Style" panose="02050604050505020204" pitchFamily="18" charset="0"/>
              </a:rPr>
              <a:t>Studio</a:t>
            </a:r>
            <a:r>
              <a:rPr lang="ru-RU" sz="2400" b="1" dirty="0">
                <a:latin typeface="Bookman Old Style" panose="02050604050505020204" pitchFamily="18" charset="0"/>
              </a:rPr>
              <a:t>:</a:t>
            </a: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Точка останова (</a:t>
            </a:r>
            <a:r>
              <a:rPr lang="ru-RU" sz="2400" b="1" dirty="0" err="1">
                <a:latin typeface="Bookman Old Style" panose="02050604050505020204" pitchFamily="18" charset="0"/>
              </a:rPr>
              <a:t>Breakpoint</a:t>
            </a:r>
            <a:r>
              <a:rPr lang="ru-RU" sz="2400" b="1" dirty="0">
                <a:latin typeface="Bookman Old Style" panose="02050604050505020204" pitchFamily="18" charset="0"/>
              </a:rPr>
              <a:t>):</a:t>
            </a:r>
            <a:r>
              <a:rPr lang="ru-RU" sz="2400" dirty="0">
                <a:latin typeface="Bookman Old Style" panose="02050604050505020204" pitchFamily="18" charset="0"/>
              </a:rPr>
              <a:t> Красный круг слева от строки. 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Здесь </a:t>
            </a:r>
            <a:r>
              <a:rPr lang="ru-RU" sz="2400" dirty="0">
                <a:latin typeface="Bookman Old Style" panose="02050604050505020204" pitchFamily="18" charset="0"/>
              </a:rPr>
              <a:t>программа «замрет</a:t>
            </a:r>
            <a:r>
              <a:rPr lang="ru-RU" sz="2400" dirty="0" smtClean="0">
                <a:latin typeface="Bookman Old Style" panose="02050604050505020204" pitchFamily="18" charset="0"/>
              </a:rPr>
              <a:t>».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F5:</a:t>
            </a:r>
            <a:r>
              <a:rPr lang="ru-RU" sz="2400" dirty="0">
                <a:latin typeface="Bookman Old Style" panose="02050604050505020204" pitchFamily="18" charset="0"/>
              </a:rPr>
              <a:t> Запустить программу до первой точки останова.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F10:</a:t>
            </a:r>
            <a:r>
              <a:rPr lang="ru-RU" sz="2400" dirty="0">
                <a:latin typeface="Bookman Old Style" panose="02050604050505020204" pitchFamily="18" charset="0"/>
              </a:rPr>
              <a:t> Сделать один шаг вперед (перейти на следующую строку).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l="1603" t="52756" r="94631" b="40688"/>
          <a:stretch/>
        </p:blipFill>
        <p:spPr>
          <a:xfrm>
            <a:off x="10247545" y="599574"/>
            <a:ext cx="705704" cy="61561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r="84253" b="26868"/>
          <a:stretch/>
        </p:blipFill>
        <p:spPr>
          <a:xfrm>
            <a:off x="9302527" y="1513170"/>
            <a:ext cx="2595739" cy="260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70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12192000" cy="674030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Чтобы поставить точку останова, кликните мышкой на серую полосу слева от номера строки (или нажмите </a:t>
            </a:r>
            <a:r>
              <a:rPr lang="ru-RU" sz="2400" b="1" dirty="0">
                <a:solidFill>
                  <a:srgbClr val="1C1C1D"/>
                </a:solidFill>
                <a:latin typeface="Bookman Old Style" panose="02050604050505020204" pitchFamily="18" charset="0"/>
              </a:rPr>
              <a:t>F9</a:t>
            </a: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).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rgbClr val="1C1C1D"/>
                </a:solidFill>
                <a:latin typeface="Bookman Old Style" panose="02050604050505020204" pitchFamily="18" charset="0"/>
              </a:rPr>
              <a:t>Что происходит в этот момент?</a:t>
            </a: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/>
            </a:r>
            <a:b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</a:b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Программа работает на полной скорости, пока не дойдет до этой строки. Как только «стрелка» выполнения доходит до красного круга, программа встает на паузу</a:t>
            </a:r>
            <a:r>
              <a:rPr lang="ru-RU" sz="2400" dirty="0" smtClean="0">
                <a:solidFill>
                  <a:srgbClr val="1C1C1D"/>
                </a:solidFill>
                <a:latin typeface="Bookman Old Style" panose="02050604050505020204" pitchFamily="18" charset="0"/>
              </a:rPr>
              <a:t>.</a:t>
            </a:r>
            <a:endParaRPr lang="en-US" sz="2400" dirty="0" smtClean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ru-RU" sz="2400" dirty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i="1" dirty="0">
                <a:solidFill>
                  <a:srgbClr val="1C1C1D"/>
                </a:solidFill>
                <a:latin typeface="Bookman Old Style" panose="02050604050505020204" pitchFamily="18" charset="0"/>
              </a:rPr>
              <a:t>Выполнение замирает ДО того, как строка будет исполнена.</a:t>
            </a:r>
            <a:endParaRPr lang="ru-RU" sz="2400" b="0" i="0" dirty="0">
              <a:solidFill>
                <a:srgbClr val="1C1C1D"/>
              </a:solidFill>
              <a:effectLst/>
              <a:latin typeface="Bookman Old Style" panose="020506040505050202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b="26868"/>
          <a:stretch/>
        </p:blipFill>
        <p:spPr>
          <a:xfrm>
            <a:off x="516800" y="3570342"/>
            <a:ext cx="11158400" cy="176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8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0" y="22334"/>
            <a:ext cx="12191999" cy="618630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Сильная</a:t>
            </a:r>
            <a:r>
              <a:rPr lang="ru-RU" sz="2400" dirty="0">
                <a:latin typeface="Bookman Old Style" panose="02050604050505020204" pitchFamily="18" charset="0"/>
              </a:rPr>
              <a:t> / </a:t>
            </a:r>
            <a:r>
              <a:rPr lang="ru-RU" sz="2400" b="1" dirty="0">
                <a:latin typeface="Bookman Old Style" panose="02050604050505020204" pitchFamily="18" charset="0"/>
              </a:rPr>
              <a:t>слабая</a:t>
            </a:r>
            <a:r>
              <a:rPr lang="ru-RU" sz="2400" dirty="0">
                <a:latin typeface="Bookman Old Style" panose="02050604050505020204" pitchFamily="18" charset="0"/>
              </a:rPr>
              <a:t> типизация </a:t>
            </a:r>
            <a:r>
              <a:rPr lang="ru-RU" sz="2400" dirty="0" smtClean="0">
                <a:latin typeface="Bookman Old Style" panose="02050604050505020204" pitchFamily="18" charset="0"/>
              </a:rPr>
              <a:t>(иногда строгая </a:t>
            </a:r>
            <a:r>
              <a:rPr lang="ru-RU" sz="2400" dirty="0">
                <a:latin typeface="Bookman Old Style" panose="02050604050505020204" pitchFamily="18" charset="0"/>
              </a:rPr>
              <a:t>/ нестрогая</a:t>
            </a:r>
            <a:r>
              <a:rPr lang="ru-RU" sz="2400" dirty="0" smtClean="0">
                <a:latin typeface="Bookman Old Style" panose="02050604050505020204" pitchFamily="18" charset="0"/>
              </a:rPr>
              <a:t>).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Язык обладает </a:t>
            </a:r>
            <a:r>
              <a:rPr lang="ru-RU" sz="2400" b="1" dirty="0">
                <a:latin typeface="Bookman Old Style" panose="02050604050505020204" pitchFamily="18" charset="0"/>
              </a:rPr>
              <a:t>сильной</a:t>
            </a:r>
            <a:r>
              <a:rPr lang="ru-RU" sz="2400" dirty="0">
                <a:latin typeface="Bookman Old Style" panose="02050604050505020204" pitchFamily="18" charset="0"/>
              </a:rPr>
              <a:t> типизацией, если его система типов гарантирует, что </a:t>
            </a:r>
            <a:r>
              <a:rPr lang="ru-RU" sz="2400" dirty="0" smtClean="0">
                <a:latin typeface="Bookman Old Style" panose="02050604050505020204" pitchFamily="18" charset="0"/>
              </a:rPr>
              <a:t>программа </a:t>
            </a:r>
            <a:r>
              <a:rPr lang="ru-RU" sz="2400" dirty="0">
                <a:latin typeface="Bookman Old Style" panose="02050604050505020204" pitchFamily="18" charset="0"/>
              </a:rPr>
              <a:t>не может выполнить операцию над данными несовместимого типа, за исключением явно разрешённых преобразований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Язык обладает </a:t>
            </a:r>
            <a:r>
              <a:rPr lang="ru-RU" sz="2400" b="1" dirty="0">
                <a:latin typeface="Bookman Old Style" panose="02050604050505020204" pitchFamily="18" charset="0"/>
              </a:rPr>
              <a:t>слабой</a:t>
            </a:r>
            <a:r>
              <a:rPr lang="ru-RU" sz="2400" dirty="0">
                <a:latin typeface="Bookman Old Style" panose="02050604050505020204" pitchFamily="18" charset="0"/>
              </a:rPr>
              <a:t> типизацией, если его система типов допускает выполнение операций над данными различных типов посредством неявных </a:t>
            </a:r>
            <a:r>
              <a:rPr lang="ru-RU" sz="2400" dirty="0" smtClean="0">
                <a:latin typeface="Bookman Old Style" panose="02050604050505020204" pitchFamily="18" charset="0"/>
              </a:rPr>
              <a:t>преобразований.</a:t>
            </a: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Примеры</a:t>
            </a:r>
            <a:r>
              <a:rPr lang="ru-RU" sz="2400" b="1" dirty="0">
                <a:latin typeface="Bookman Old Style" panose="02050604050505020204" pitchFamily="18" charset="0"/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Сильная: </a:t>
            </a:r>
            <a:r>
              <a:rPr lang="en-US" sz="2400" dirty="0" smtClean="0">
                <a:latin typeface="Bookman Old Style" panose="02050604050505020204" pitchFamily="18" charset="0"/>
              </a:rPr>
              <a:t>C#, </a:t>
            </a:r>
            <a:r>
              <a:rPr lang="ru-RU" sz="2400" dirty="0" err="1" smtClean="0">
                <a:latin typeface="Bookman Old Style" panose="02050604050505020204" pitchFamily="18" charset="0"/>
              </a:rPr>
              <a:t>Java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Python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Haskell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Lisp</a:t>
            </a:r>
            <a:r>
              <a:rPr lang="ru-RU" sz="2400" dirty="0">
                <a:latin typeface="Bookman Old Style" panose="02050604050505020204" pitchFamily="18" charset="0"/>
              </a:rPr>
              <a:t>;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Слабая: C, </a:t>
            </a:r>
            <a:r>
              <a:rPr lang="ru-RU" sz="2400" dirty="0" err="1">
                <a:latin typeface="Bookman Old Style" panose="02050604050505020204" pitchFamily="18" charset="0"/>
              </a:rPr>
              <a:t>JavaScript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Visual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r>
              <a:rPr lang="ru-RU" sz="2400" dirty="0" err="1">
                <a:latin typeface="Bookman Old Style" panose="02050604050505020204" pitchFamily="18" charset="0"/>
              </a:rPr>
              <a:t>Basic</a:t>
            </a:r>
            <a:r>
              <a:rPr lang="ru-RU" sz="2400" dirty="0">
                <a:latin typeface="Bookman Old Style" panose="02050604050505020204" pitchFamily="18" charset="0"/>
              </a:rPr>
              <a:t>, PHP.</a:t>
            </a:r>
            <a:endParaRPr lang="ru-RU" sz="2400" i="0" dirty="0" smtClean="0">
              <a:effectLst/>
              <a:latin typeface="Bookman Old Style" panose="020506040505050202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1683" t="34069" r="4148" b="13147"/>
          <a:stretch/>
        </p:blipFill>
        <p:spPr>
          <a:xfrm>
            <a:off x="3838074" y="4379496"/>
            <a:ext cx="8013031" cy="79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295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12192000" cy="6186309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rgbClr val="1C1C1D"/>
                </a:solidFill>
                <a:latin typeface="Bookman Old Style" panose="02050604050505020204" pitchFamily="18" charset="0"/>
              </a:rPr>
              <a:t>Практический пример (Логическая ошибка</a:t>
            </a:r>
            <a:r>
              <a:rPr lang="ru-RU" sz="2400" b="1" dirty="0" smtClean="0">
                <a:solidFill>
                  <a:srgbClr val="1C1C1D"/>
                </a:solidFill>
                <a:latin typeface="Bookman Old Style" panose="02050604050505020204" pitchFamily="18" charset="0"/>
              </a:rPr>
              <a:t>)</a:t>
            </a:r>
            <a:endParaRPr lang="en-US" sz="2400" b="1" dirty="0" smtClean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b="0" i="0" dirty="0">
              <a:solidFill>
                <a:srgbClr val="1C1C1D"/>
              </a:solidFill>
              <a:effectLst/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Задача:</a:t>
            </a:r>
            <a:r>
              <a:rPr lang="ru-RU" sz="2400" dirty="0">
                <a:latin typeface="Bookman Old Style" panose="02050604050505020204" pitchFamily="18" charset="0"/>
              </a:rPr>
              <a:t> Посчитать итоговую цену со скидкой 10%.</a:t>
            </a:r>
            <a:r>
              <a:rPr lang="ru-RU" sz="2400" dirty="0">
                <a:latin typeface="Bookman Old Style" panose="02050604050505020204" pitchFamily="18" charset="0"/>
              </a:rPr>
              <a:t/>
            </a:r>
            <a:br>
              <a:rPr lang="ru-RU" sz="2400" dirty="0">
                <a:latin typeface="Bookman Old Style" panose="02050604050505020204" pitchFamily="18" charset="0"/>
              </a:rPr>
            </a:br>
            <a:r>
              <a:rPr lang="ru-RU" sz="2400" b="1" dirty="0">
                <a:latin typeface="Bookman Old Style" panose="02050604050505020204" pitchFamily="18" charset="0"/>
              </a:rPr>
              <a:t>Код студента с ошибкой</a:t>
            </a:r>
            <a:r>
              <a:rPr lang="ru-RU" sz="2400" b="1" dirty="0" smtClean="0">
                <a:latin typeface="Bookman Old Style" panose="02050604050505020204" pitchFamily="18" charset="0"/>
              </a:rPr>
              <a:t>:</a:t>
            </a:r>
            <a:endParaRPr lang="en-US" sz="2400" b="1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rgbClr val="1C1C1D"/>
              </a:solidFill>
              <a:effectLst/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WriteLine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Введите цену:"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Parse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ReadLine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 </a:t>
            </a:r>
            <a:r>
              <a:rPr lang="en-US" sz="2400" dirty="0" smtClean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Допустим, ввели 100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discount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10;</a:t>
            </a:r>
          </a:p>
          <a:p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ОШИБКА: Целочисленное деление! 10 / 100 даст 0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finalPrice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- 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discount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/ 100));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WriteLine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$"</a:t>
            </a:r>
            <a:r>
              <a:rPr lang="ru-RU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Цена со скидкой: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finalPrice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400" b="0" i="0" dirty="0">
              <a:solidFill>
                <a:srgbClr val="1C1C1D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17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12192000" cy="446705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Как отлаживать (</a:t>
            </a:r>
            <a:r>
              <a:rPr lang="ru-RU" sz="2400" b="1" dirty="0" smtClean="0">
                <a:latin typeface="Bookman Old Style" panose="02050604050505020204" pitchFamily="18" charset="0"/>
              </a:rPr>
              <a:t>инструкция):</a:t>
            </a: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Поставьте </a:t>
            </a:r>
            <a:r>
              <a:rPr lang="ru-RU" sz="2400" dirty="0" err="1">
                <a:latin typeface="Bookman Old Style" panose="02050604050505020204" pitchFamily="18" charset="0"/>
              </a:rPr>
              <a:t>Breakpoint</a:t>
            </a:r>
            <a:r>
              <a:rPr lang="ru-RU" sz="2400" dirty="0">
                <a:latin typeface="Bookman Old Style" panose="02050604050505020204" pitchFamily="18" charset="0"/>
              </a:rPr>
              <a:t> на строке с </a:t>
            </a:r>
            <a:r>
              <a:rPr lang="ru-RU" sz="2400" dirty="0" err="1">
                <a:latin typeface="Bookman Old Style" panose="02050604050505020204" pitchFamily="18" charset="0"/>
              </a:rPr>
              <a:t>finalPrice</a:t>
            </a:r>
            <a:r>
              <a:rPr lang="ru-RU" sz="2400" dirty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Нажмите </a:t>
            </a:r>
            <a:r>
              <a:rPr lang="ru-RU" sz="2400" b="1" dirty="0">
                <a:latin typeface="Bookman Old Style" panose="02050604050505020204" pitchFamily="18" charset="0"/>
              </a:rPr>
              <a:t>F5</a:t>
            </a:r>
            <a:r>
              <a:rPr lang="ru-RU" sz="2400" dirty="0">
                <a:latin typeface="Bookman Old Style" panose="02050604050505020204" pitchFamily="18" charset="0"/>
              </a:rPr>
              <a:t>. Введите цену 100.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Когда программа замрет, посмотрите в окно </a:t>
            </a:r>
            <a:r>
              <a:rPr lang="ru-RU" sz="2400" b="1" dirty="0" err="1">
                <a:latin typeface="Bookman Old Style" panose="02050604050505020204" pitchFamily="18" charset="0"/>
              </a:rPr>
              <a:t>Locals</a:t>
            </a:r>
            <a:r>
              <a:rPr lang="ru-RU" sz="2400" dirty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Вы увидите: </a:t>
            </a:r>
            <a:r>
              <a:rPr lang="ru-RU" sz="2400" dirty="0" err="1">
                <a:latin typeface="Bookman Old Style" panose="02050604050505020204" pitchFamily="18" charset="0"/>
              </a:rPr>
              <a:t>price</a:t>
            </a:r>
            <a:r>
              <a:rPr lang="ru-RU" sz="2400" dirty="0">
                <a:latin typeface="Bookman Old Style" panose="02050604050505020204" pitchFamily="18" charset="0"/>
              </a:rPr>
              <a:t> = 100, </a:t>
            </a:r>
            <a:r>
              <a:rPr lang="ru-RU" sz="2400" dirty="0" err="1">
                <a:latin typeface="Bookman Old Style" panose="02050604050505020204" pitchFamily="18" charset="0"/>
              </a:rPr>
              <a:t>discount</a:t>
            </a:r>
            <a:r>
              <a:rPr lang="ru-RU" sz="2400" dirty="0">
                <a:latin typeface="Bookman Old Style" panose="02050604050505020204" pitchFamily="18" charset="0"/>
              </a:rPr>
              <a:t> = 10.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Нажмите </a:t>
            </a:r>
            <a:r>
              <a:rPr lang="ru-RU" sz="2400" b="1" dirty="0">
                <a:latin typeface="Bookman Old Style" panose="02050604050505020204" pitchFamily="18" charset="0"/>
              </a:rPr>
              <a:t>F10</a:t>
            </a:r>
            <a:r>
              <a:rPr lang="ru-RU" sz="2400" dirty="0">
                <a:latin typeface="Bookman Old Style" panose="02050604050505020204" pitchFamily="18" charset="0"/>
              </a:rPr>
              <a:t>, чтобы выполнить строку.</a:t>
            </a:r>
          </a:p>
          <a:p>
            <a:pPr>
              <a:lnSpc>
                <a:spcPct val="150000"/>
              </a:lnSpc>
            </a:pPr>
            <a:r>
              <a:rPr lang="ru-RU" sz="2400" dirty="0" err="1">
                <a:latin typeface="Bookman Old Style" panose="02050604050505020204" pitchFamily="18" charset="0"/>
              </a:rPr>
              <a:t>Опа</a:t>
            </a:r>
            <a:r>
              <a:rPr lang="ru-RU" sz="2400" dirty="0">
                <a:latin typeface="Bookman Old Style" panose="02050604050505020204" pitchFamily="18" charset="0"/>
              </a:rPr>
              <a:t>! </a:t>
            </a:r>
            <a:r>
              <a:rPr lang="ru-RU" sz="2400" dirty="0" err="1">
                <a:latin typeface="Bookman Old Style" panose="02050604050505020204" pitchFamily="18" charset="0"/>
              </a:rPr>
              <a:t>finalPrice</a:t>
            </a:r>
            <a:r>
              <a:rPr lang="ru-RU" sz="2400" dirty="0">
                <a:latin typeface="Bookman Old Style" panose="02050604050505020204" pitchFamily="18" charset="0"/>
              </a:rPr>
              <a:t> стало равно 100.0. Почему не 90?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Вывод: Вы сразу видите, что часть формулы (10 / 100) превратилась в 0.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23614" t="31422" r="59755" b="62118"/>
          <a:stretch/>
        </p:blipFill>
        <p:spPr>
          <a:xfrm>
            <a:off x="1550044" y="4598872"/>
            <a:ext cx="9332956" cy="203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5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12192000" cy="583045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Управление шагами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675183"/>
              </p:ext>
            </p:extLst>
          </p:nvPr>
        </p:nvGraphicFramePr>
        <p:xfrm>
          <a:off x="717885" y="1520383"/>
          <a:ext cx="10515600" cy="448056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58705442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62864516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1476333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 sz="2400" b="1" dirty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Кнопка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Действие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Зачем нужно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6519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F5 (</a:t>
                      </a:r>
                      <a:r>
                        <a:rPr lang="ru-RU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Продолжить)</a:t>
                      </a:r>
                      <a:endParaRPr lang="ru-RU" sz="2400" b="0">
                        <a:solidFill>
                          <a:srgbClr val="1C1C1D"/>
                        </a:solidFill>
                        <a:effectLst/>
                        <a:latin typeface="Bookman Old Style" panose="02050604050505020204" pitchFamily="18" charset="0"/>
                      </a:endParaRP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Бежать до следующей точки останова.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Пропустить кусок кода, в котором мы уверены.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323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F10 (</a:t>
                      </a:r>
                      <a:r>
                        <a:rPr lang="ru-RU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Шаг с обходом)</a:t>
                      </a:r>
                      <a:endParaRPr lang="ru-RU" sz="2400" b="0">
                        <a:solidFill>
                          <a:srgbClr val="1C1C1D"/>
                        </a:solidFill>
                        <a:effectLst/>
                        <a:latin typeface="Bookman Old Style" panose="02050604050505020204" pitchFamily="18" charset="0"/>
                      </a:endParaRP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Перейти на ровно одну строку вниз.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Медленно идти по алгоритму и смотреть изменения.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26628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Shift + F5</a:t>
                      </a:r>
                      <a:endParaRPr lang="en-US" sz="2400" b="0">
                        <a:solidFill>
                          <a:srgbClr val="1C1C1D"/>
                        </a:solidFill>
                        <a:effectLst/>
                        <a:latin typeface="Bookman Old Style" panose="02050604050505020204" pitchFamily="18" charset="0"/>
                      </a:endParaRP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Полностью остановить программу.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 dirty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Если мы уже поняли, в чем ошибка, и хотим её исправить.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2289248"/>
                  </a:ext>
                </a:extLst>
              </a:tr>
            </a:tbl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123" y="107154"/>
            <a:ext cx="5182765" cy="84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r="67481" b="72281"/>
          <a:stretch/>
        </p:blipFill>
        <p:spPr>
          <a:xfrm>
            <a:off x="108285" y="1075293"/>
            <a:ext cx="11878558" cy="4814504"/>
          </a:xfrm>
          <a:prstGeom prst="rect">
            <a:avLst/>
          </a:prstGeom>
        </p:spPr>
      </p:pic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A77419EE-67E1-4427-B3CF-1F8E2A5542DE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446201" y="691445"/>
            <a:ext cx="1684424" cy="391665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89F4841-A32E-46D0-B56E-837AD63F9712}"/>
              </a:ext>
            </a:extLst>
          </p:cNvPr>
          <p:cNvSpPr/>
          <p:nvPr/>
        </p:nvSpPr>
        <p:spPr>
          <a:xfrm>
            <a:off x="506264" y="153568"/>
            <a:ext cx="3248721" cy="537877"/>
          </a:xfrm>
          <a:prstGeom prst="rect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Bookman Old Style" panose="02050604050505020204" pitchFamily="18" charset="0"/>
              </a:rPr>
              <a:t>Точка остановки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CAF371D-8414-49A2-954E-DB79EF536F72}"/>
              </a:ext>
            </a:extLst>
          </p:cNvPr>
          <p:cNvSpPr/>
          <p:nvPr/>
        </p:nvSpPr>
        <p:spPr>
          <a:xfrm>
            <a:off x="5350880" y="153568"/>
            <a:ext cx="3867150" cy="537877"/>
          </a:xfrm>
          <a:prstGeom prst="rect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Bookman Old Style" panose="02050604050505020204" pitchFamily="18" charset="0"/>
              </a:rPr>
              <a:t>Запуск отладки (</a:t>
            </a:r>
            <a:r>
              <a:rPr lang="en-US" sz="2400" b="1" dirty="0">
                <a:latin typeface="Bookman Old Style" panose="02050604050505020204" pitchFamily="18" charset="0"/>
              </a:rPr>
              <a:t>F5</a:t>
            </a:r>
            <a:r>
              <a:rPr lang="ru-RU" sz="2400" b="1" dirty="0">
                <a:latin typeface="Bookman Old Style" panose="02050604050505020204" pitchFamily="18" charset="0"/>
              </a:rPr>
              <a:t>)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B4BA09B5-8BEC-4854-9FB5-BAA10376267D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7284455" y="691445"/>
            <a:ext cx="1727198" cy="104110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68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B6AC90-6141-4C9C-80C4-8CA13D08E8FA}"/>
              </a:ext>
            </a:extLst>
          </p:cNvPr>
          <p:cNvSpPr txBox="1"/>
          <p:nvPr/>
        </p:nvSpPr>
        <p:spPr>
          <a:xfrm>
            <a:off x="0" y="0"/>
            <a:ext cx="12192000" cy="583045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Текущие значения переменных можно смотреть на вкладке «Локальные»</a:t>
            </a:r>
            <a:endParaRPr lang="en-US" sz="2400" b="1" dirty="0" smtClean="0">
              <a:latin typeface="Bookman Old Style" panose="020506040505050202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9512" y="959222"/>
            <a:ext cx="7832975" cy="477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3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0" y="22334"/>
            <a:ext cx="12191999" cy="507831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Явная</a:t>
            </a:r>
            <a:r>
              <a:rPr lang="ru-RU" sz="2400" dirty="0">
                <a:latin typeface="Bookman Old Style" panose="02050604050505020204" pitchFamily="18" charset="0"/>
              </a:rPr>
              <a:t> / </a:t>
            </a:r>
            <a:r>
              <a:rPr lang="ru-RU" sz="2400" b="1" dirty="0">
                <a:latin typeface="Bookman Old Style" panose="02050604050505020204" pitchFamily="18" charset="0"/>
              </a:rPr>
              <a:t>неявная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типизация.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Явно-типизированные </a:t>
            </a:r>
            <a:r>
              <a:rPr lang="ru-RU" sz="2400" dirty="0">
                <a:latin typeface="Bookman Old Style" panose="02050604050505020204" pitchFamily="18" charset="0"/>
              </a:rPr>
              <a:t>языки отличаются тем, что тип новых переменных / функций / их аргументов нужно задавать явно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Соответственно </a:t>
            </a:r>
            <a:r>
              <a:rPr lang="ru-RU" sz="2400" dirty="0">
                <a:latin typeface="Bookman Old Style" panose="02050604050505020204" pitchFamily="18" charset="0"/>
              </a:rPr>
              <a:t>языки с неявной типизацией перекладывают эту задачу на компилятор / интерпретатор.</a:t>
            </a:r>
          </a:p>
          <a:p>
            <a:pPr algn="just"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Примеры: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Явная: C++, D, C#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Неявная: PHP, </a:t>
            </a:r>
            <a:r>
              <a:rPr lang="ru-RU" sz="2400" dirty="0" err="1">
                <a:latin typeface="Bookman Old Style" panose="02050604050505020204" pitchFamily="18" charset="0"/>
              </a:rPr>
              <a:t>Lua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JavaScript</a:t>
            </a:r>
            <a:endParaRPr lang="ru-RU" sz="2400" dirty="0">
              <a:effectLst/>
              <a:latin typeface="Bookman Old Style" panose="020506040505050202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458" y="3260558"/>
            <a:ext cx="6214688" cy="320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26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1BC203-5AC5-4C53-9FE4-960FB9928A0D}"/>
              </a:ext>
            </a:extLst>
          </p:cNvPr>
          <p:cNvSpPr txBox="1"/>
          <p:nvPr/>
        </p:nvSpPr>
        <p:spPr>
          <a:xfrm>
            <a:off x="228098" y="654356"/>
            <a:ext cx="11976847" cy="57800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Преобразование типов </a:t>
            </a:r>
            <a:r>
              <a:rPr lang="ru-RU" sz="2400" dirty="0">
                <a:latin typeface="Bookman Old Style" panose="02050604050505020204" pitchFamily="18" charset="0"/>
              </a:rPr>
              <a:t>данных, это приведение одного типа к другому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ru-RU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Пример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явного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преобразования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: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var1 =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5.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9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var2 = (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)var1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Преобразование может привести к потере данных.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В переменную </a:t>
            </a:r>
            <a:r>
              <a:rPr lang="en-US" sz="2400" b="1" dirty="0">
                <a:latin typeface="Bookman Old Style" panose="02050604050505020204" pitchFamily="18" charset="0"/>
              </a:rPr>
              <a:t>var2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будет записано </a:t>
            </a:r>
            <a:r>
              <a:rPr lang="ru-RU" sz="2400" b="1" dirty="0">
                <a:latin typeface="Bookman Old Style" panose="02050604050505020204" pitchFamily="18" charset="0"/>
              </a:rPr>
              <a:t>5</a:t>
            </a:r>
            <a:r>
              <a:rPr lang="ru-RU" sz="2400" dirty="0">
                <a:latin typeface="Bookman Old Style" panose="02050604050505020204" pitchFamily="18" charset="0"/>
              </a:rPr>
              <a:t>, дробная часть </a:t>
            </a:r>
            <a:r>
              <a:rPr lang="ru-RU" sz="2400" b="1" dirty="0" smtClean="0">
                <a:latin typeface="Bookman Old Style" panose="02050604050505020204" pitchFamily="18" charset="0"/>
              </a:rPr>
              <a:t>отбрасывается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Чтобы избежать отбрасывания нужно использовать </a:t>
            </a:r>
            <a:r>
              <a:rPr lang="en-US" sz="2400" dirty="0" smtClean="0">
                <a:latin typeface="Bookman Old Style" panose="02050604050505020204" pitchFamily="18" charset="0"/>
              </a:rPr>
              <a:t>Convert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10000"/>
              </a:lnSpc>
            </a:pPr>
            <a:endParaRPr lang="ru-RU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var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3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>
                <a:solidFill>
                  <a:srgbClr val="00B0F0"/>
                </a:solidFill>
                <a:latin typeface="Cascadia Mono" panose="020B0609020000020004" pitchFamily="49" charset="0"/>
              </a:rPr>
              <a:t>Convert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.ToInt32(5.9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//Будет 6</a:t>
            </a:r>
            <a:endParaRPr lang="en-US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Пример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неявного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преобразования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:</a:t>
            </a:r>
          </a:p>
          <a:p>
            <a:pPr>
              <a:lnSpc>
                <a:spcPct val="11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var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4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5;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var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5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var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4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 </a:t>
            </a:r>
            <a:r>
              <a:rPr lang="ru-RU" sz="2400" dirty="0">
                <a:latin typeface="Bookman Old Style" panose="02050604050505020204" pitchFamily="18" charset="0"/>
              </a:rPr>
              <a:t>переменную </a:t>
            </a:r>
            <a:r>
              <a:rPr lang="en-US" sz="2400" b="1" dirty="0" err="1" smtClean="0">
                <a:latin typeface="Bookman Old Style" panose="02050604050505020204" pitchFamily="18" charset="0"/>
              </a:rPr>
              <a:t>var</a:t>
            </a:r>
            <a:r>
              <a:rPr lang="ru-RU" sz="2400" b="1" dirty="0" smtClean="0">
                <a:latin typeface="Bookman Old Style" panose="02050604050505020204" pitchFamily="18" charset="0"/>
              </a:rPr>
              <a:t>5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будет записано </a:t>
            </a:r>
            <a:r>
              <a:rPr lang="ru-RU" sz="2400" b="1" dirty="0">
                <a:latin typeface="Bookman Old Style" panose="02050604050505020204" pitchFamily="18" charset="0"/>
              </a:rPr>
              <a:t>5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  <p:sp>
        <p:nvSpPr>
          <p:cNvPr id="4" name="Rectangle 28" descr="Светлый диагональный 2">
            <a:extLst>
              <a:ext uri="{FF2B5EF4-FFF2-40B4-BE49-F238E27FC236}">
                <a16:creationId xmlns:a16="http://schemas.microsoft.com/office/drawing/2014/main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Преобразование типов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894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1BC203-5AC5-4C53-9FE4-960FB9928A0D}"/>
              </a:ext>
            </a:extLst>
          </p:cNvPr>
          <p:cNvSpPr txBox="1"/>
          <p:nvPr/>
        </p:nvSpPr>
        <p:spPr>
          <a:xfrm>
            <a:off x="0" y="0"/>
            <a:ext cx="12192000" cy="6681060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Примечание:</a:t>
            </a:r>
            <a:endParaRPr lang="ru-RU" sz="2400" b="1" dirty="0">
              <a:latin typeface="Bookman Old Style" panose="02050604050505020204" pitchFamily="18" charset="0"/>
            </a:endParaRPr>
          </a:p>
          <a:p>
            <a:pPr algn="just">
              <a:lnSpc>
                <a:spcPct val="114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Начиная с версии C# 3.0, в язык была введена поддержка неявной типизации. </a:t>
            </a:r>
            <a:r>
              <a:rPr lang="ru-RU" sz="2400" dirty="0" smtClean="0">
                <a:latin typeface="Bookman Old Style" panose="02050604050505020204" pitchFamily="18" charset="0"/>
              </a:rPr>
              <a:t>Ключевое </a:t>
            </a:r>
            <a:r>
              <a:rPr lang="ru-RU" sz="2400" dirty="0">
                <a:latin typeface="Bookman Old Style" panose="02050604050505020204" pitchFamily="18" charset="0"/>
              </a:rPr>
              <a:t>слово </a:t>
            </a:r>
            <a:r>
              <a:rPr lang="ru-RU" sz="2400" b="1" dirty="0" err="1">
                <a:latin typeface="Bookman Old Style" panose="02050604050505020204" pitchFamily="18" charset="0"/>
              </a:rPr>
              <a:t>var</a:t>
            </a:r>
            <a:r>
              <a:rPr lang="ru-RU" sz="2400" dirty="0">
                <a:latin typeface="Bookman Old Style" panose="02050604050505020204" pitchFamily="18" charset="0"/>
              </a:rPr>
              <a:t> позволяет объявлять переменные без явного указания типа, при этом тип переменной автоматически выводится компилятором на основе выражения в правой части оператора присваивания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floatVar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5.2f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тоже самое, что и </a:t>
            </a:r>
            <a:r>
              <a:rPr lang="en-US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 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floatVar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5.2f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strVar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Строка</a:t>
            </a:r>
            <a:r>
              <a:rPr lang="ru-RU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//тоже самое, что и </a:t>
            </a:r>
            <a:r>
              <a:rPr lang="en-US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 </a:t>
            </a:r>
            <a:endParaRPr lang="ru-RU" sz="2400" dirty="0" smtClean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strVar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Строка</a:t>
            </a:r>
            <a:r>
              <a:rPr lang="ru-RU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>
              <a:lnSpc>
                <a:spcPct val="110000"/>
              </a:lnSpc>
            </a:pP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0"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intVar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12;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тоже самое, что и </a:t>
            </a:r>
            <a:r>
              <a:rPr lang="en-US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 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0"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intVar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12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0">
              <a:lnSpc>
                <a:spcPct val="110000"/>
              </a:lnSpc>
            </a:pPr>
            <a:r>
              <a:rPr lang="ru-RU" sz="2400" b="1" dirty="0" err="1">
                <a:solidFill>
                  <a:srgbClr val="1C1C1D"/>
                </a:solidFill>
                <a:latin typeface="Bookman Old Style" panose="02050604050505020204" pitchFamily="18" charset="0"/>
              </a:rPr>
              <a:t>var</a:t>
            </a:r>
            <a:r>
              <a:rPr lang="ru-RU" sz="2400" b="1" dirty="0">
                <a:solidFill>
                  <a:srgbClr val="1C1C1D"/>
                </a:solidFill>
                <a:latin typeface="Bookman Old Style" panose="02050604050505020204" pitchFamily="18" charset="0"/>
              </a:rPr>
              <a:t> — это НЕ динамический тип!</a:t>
            </a: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 Это просто сокращение. Переменная всё равно имеет строгий тип.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82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F2A3175E-BC98-4B41-A655-E89BECF9C02C}"/>
              </a:ext>
            </a:extLst>
          </p:cNvPr>
          <p:cNvSpPr txBox="1"/>
          <p:nvPr/>
        </p:nvSpPr>
        <p:spPr>
          <a:xfrm>
            <a:off x="269527" y="88931"/>
            <a:ext cx="11652946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latin typeface="Bookman Old Style" panose="02050604050505020204" pitchFamily="18" charset="0"/>
              </a:rPr>
              <a:t>Константами</a:t>
            </a:r>
            <a:r>
              <a:rPr lang="ru-RU" sz="2400" dirty="0">
                <a:latin typeface="Bookman Old Style" panose="02050604050505020204" pitchFamily="18" charset="0"/>
              </a:rPr>
              <a:t> называются объекты данных, которые не изменяют своего значения на всём времени выполнения программы. </a:t>
            </a:r>
            <a:endParaRPr lang="en-US" sz="2400" dirty="0"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myFloatVariable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10.2f;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Область видимости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, или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контекст переменной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— это часть кода, в пределах которого доступна данная переменная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ru-RU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				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myIntVariable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			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myIntVariable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11;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				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myFloatVariable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10.2f;</a:t>
            </a:r>
          </a:p>
          <a:p>
            <a:r>
              <a:rPr lang="ru-RU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				char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myCharVariable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'q</a:t>
            </a:r>
            <a:r>
              <a:rPr lang="en-US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'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							</a:t>
            </a: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						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intMax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err="1" smtClean="0">
                <a:latin typeface="Cascadia Mono" panose="020B0609020000020004" pitchFamily="49" charset="0"/>
              </a:rPr>
              <a:t>int.MaxValue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							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dblMax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err="1" smtClean="0">
                <a:latin typeface="Cascadia Mono" panose="020B0609020000020004" pitchFamily="49" charset="0"/>
              </a:rPr>
              <a:t>double.MaxValue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cxnSp>
        <p:nvCxnSpPr>
          <p:cNvPr id="5" name="Прямая со стрелкой 4"/>
          <p:cNvCxnSpPr/>
          <p:nvPr/>
        </p:nvCxnSpPr>
        <p:spPr>
          <a:xfrm>
            <a:off x="4732935" y="2340864"/>
            <a:ext cx="0" cy="4322063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>
            <a:off x="4344010" y="3474720"/>
            <a:ext cx="0" cy="3188207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3903879" y="3833165"/>
            <a:ext cx="0" cy="2829762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2A3175E-BC98-4B41-A655-E89BECF9C02C}"/>
              </a:ext>
            </a:extLst>
          </p:cNvPr>
          <p:cNvSpPr txBox="1"/>
          <p:nvPr/>
        </p:nvSpPr>
        <p:spPr>
          <a:xfrm>
            <a:off x="331790" y="2215677"/>
            <a:ext cx="440114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 smtClean="0">
                <a:latin typeface="Bookman Old Style" panose="02050604050505020204" pitchFamily="18" charset="0"/>
              </a:rPr>
              <a:t>Область видимости</a:t>
            </a:r>
            <a:br>
              <a:rPr lang="ru-RU" sz="2400" b="1" dirty="0" smtClean="0">
                <a:latin typeface="Bookman Old Style" panose="02050604050505020204" pitchFamily="18" charset="0"/>
              </a:rPr>
            </a:b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myIntVariable</a:t>
            </a: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</a:p>
          <a:p>
            <a:r>
              <a:rPr lang="ru-RU" sz="2400" b="1" dirty="0" smtClean="0">
                <a:latin typeface="Bookman Old Style" panose="02050604050505020204" pitchFamily="18" charset="0"/>
              </a:rPr>
              <a:t/>
            </a:r>
            <a:br>
              <a:rPr lang="ru-RU" sz="2400" b="1" dirty="0" smtClean="0">
                <a:latin typeface="Bookman Old Style" panose="02050604050505020204" pitchFamily="18" charset="0"/>
              </a:rPr>
            </a:b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myFloatVariable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br>
              <a:rPr lang="ru-RU" sz="2400" b="1" dirty="0" smtClean="0">
                <a:latin typeface="Bookman Old Style" panose="02050604050505020204" pitchFamily="18" charset="0"/>
              </a:rPr>
            </a:b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myCharVariable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intMax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dblMax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66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8" descr="Светлый диагональный 2">
            <a:extLst>
              <a:ext uri="{FF2B5EF4-FFF2-40B4-BE49-F238E27FC236}">
                <a16:creationId xmlns:a16="http://schemas.microsoft.com/office/drawing/2014/main" id="{D6502A20-AA0C-4850-8A10-B79FACCCD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Выражения и операции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1D36E1-C8C4-4E3C-9577-E86EAC399465}"/>
              </a:ext>
            </a:extLst>
          </p:cNvPr>
          <p:cNvSpPr txBox="1"/>
          <p:nvPr/>
        </p:nvSpPr>
        <p:spPr>
          <a:xfrm>
            <a:off x="0" y="654356"/>
            <a:ext cx="12192000" cy="611705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/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Операнд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аргумент операции, т.е. данные, на которые действует операция.</a:t>
            </a:r>
          </a:p>
          <a:p>
            <a:pPr algn="just"/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Операция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– действие (совокупность действий) выполняемое над данными.</a:t>
            </a:r>
          </a:p>
          <a:p>
            <a:pPr algn="just"/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Выражение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– объединение операндов с помощью операций.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/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Операнд1 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@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Операнд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2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@ …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Операнд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N</a:t>
            </a:r>
          </a:p>
          <a:p>
            <a:pPr algn="just"/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где 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@ -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знак операции.</a:t>
            </a:r>
          </a:p>
          <a:p>
            <a:pPr marL="12700" algn="just">
              <a:lnSpc>
                <a:spcPct val="100000"/>
              </a:lnSpc>
              <a:spcBef>
                <a:spcPts val="590"/>
              </a:spcBef>
              <a:tabLst>
                <a:tab pos="4470400" algn="l"/>
              </a:tabLst>
            </a:pP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Операции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0" dirty="0">
                <a:latin typeface="Bookman Old Style" panose="02050604050505020204" pitchFamily="18" charset="0"/>
                <a:cs typeface="Microsoft Sans Serif"/>
              </a:rPr>
              <a:t>разделяются</a:t>
            </a:r>
            <a:r>
              <a:rPr lang="ru-RU" sz="2400" spc="4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по </a:t>
            </a:r>
            <a:r>
              <a:rPr lang="ru-RU" sz="2400" b="1" spc="-20" dirty="0">
                <a:latin typeface="Bookman Old Style" panose="02050604050505020204" pitchFamily="18" charset="0"/>
                <a:cs typeface="Microsoft Sans Serif"/>
              </a:rPr>
              <a:t>арности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 (количество</a:t>
            </a:r>
            <a:r>
              <a:rPr lang="ru-RU" sz="2400" spc="-3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операндов):</a:t>
            </a:r>
            <a:endParaRPr lang="ru-RU" sz="2400" dirty="0">
              <a:latin typeface="Bookman Old Style" panose="02050604050505020204" pitchFamily="18" charset="0"/>
              <a:cs typeface="Microsoft Sans Serif"/>
            </a:endParaRPr>
          </a:p>
          <a:p>
            <a:pPr marL="425450" indent="-413384" algn="just">
              <a:lnSpc>
                <a:spcPct val="100000"/>
              </a:lnSpc>
              <a:spcBef>
                <a:spcPts val="250"/>
              </a:spcBef>
              <a:buChar char="•"/>
              <a:tabLst>
                <a:tab pos="425450" algn="l"/>
                <a:tab pos="426084" algn="l"/>
              </a:tabLst>
            </a:pP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унарные </a:t>
            </a:r>
            <a:r>
              <a:rPr lang="ru-RU" sz="2400" spc="5" dirty="0">
                <a:latin typeface="Bookman Old Style" panose="02050604050505020204" pitchFamily="18" charset="0"/>
                <a:cs typeface="Microsoft Sans Serif"/>
              </a:rPr>
              <a:t>(или</a:t>
            </a: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одноместные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525" dirty="0">
                <a:latin typeface="Bookman Old Style" panose="02050604050505020204" pitchFamily="18" charset="0"/>
                <a:cs typeface="Microsoft Sans Serif"/>
              </a:rPr>
              <a:t>–</a:t>
            </a:r>
            <a:r>
              <a:rPr lang="ru-RU" sz="2400" spc="1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один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операнд);</a:t>
            </a:r>
            <a:endParaRPr lang="ru-RU" sz="2400" dirty="0">
              <a:latin typeface="Bookman Old Style" panose="02050604050505020204" pitchFamily="18" charset="0"/>
              <a:cs typeface="Microsoft Sans Serif"/>
            </a:endParaRPr>
          </a:p>
          <a:p>
            <a:pPr marL="425450" indent="-413384" algn="just">
              <a:lnSpc>
                <a:spcPct val="100000"/>
              </a:lnSpc>
              <a:buChar char="•"/>
              <a:tabLst>
                <a:tab pos="425450" algn="l"/>
                <a:tab pos="426084" algn="l"/>
              </a:tabLst>
            </a:pP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бинарные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(двуместные </a:t>
            </a:r>
            <a:r>
              <a:rPr lang="ru-RU" sz="2400" spc="525" dirty="0">
                <a:latin typeface="Bookman Old Style" panose="02050604050505020204" pitchFamily="18" charset="0"/>
                <a:cs typeface="Microsoft Sans Serif"/>
              </a:rPr>
              <a:t>–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два</a:t>
            </a:r>
            <a:r>
              <a:rPr lang="ru-RU" sz="2400" spc="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операнда);</a:t>
            </a:r>
            <a:endParaRPr lang="ru-RU" sz="2400" dirty="0">
              <a:latin typeface="Bookman Old Style" panose="02050604050505020204" pitchFamily="18" charset="0"/>
              <a:cs typeface="Microsoft Sans Serif"/>
            </a:endParaRPr>
          </a:p>
          <a:p>
            <a:pPr marL="355600" marR="235585" indent="-342900" algn="just">
              <a:lnSpc>
                <a:spcPct val="100000"/>
              </a:lnSpc>
              <a:spcBef>
                <a:spcPts val="5"/>
              </a:spcBef>
              <a:buFont typeface="Microsoft Sans Serif"/>
              <a:buChar char="•"/>
              <a:tabLst>
                <a:tab pos="425450" algn="l"/>
                <a:tab pos="426084" algn="l"/>
              </a:tabLst>
            </a:pPr>
            <a:r>
              <a:rPr lang="ru-RU" sz="2400" dirty="0">
                <a:latin typeface="Bookman Old Style" panose="02050604050505020204" pitchFamily="18" charset="0"/>
              </a:rPr>
              <a:t>	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тернарные</a:t>
            </a: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(трехместные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525" dirty="0">
                <a:latin typeface="Bookman Old Style" panose="02050604050505020204" pitchFamily="18" charset="0"/>
                <a:cs typeface="Microsoft Sans Serif"/>
              </a:rPr>
              <a:t>–</a:t>
            </a:r>
            <a:r>
              <a:rPr lang="ru-RU" sz="2400" spc="2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три</a:t>
            </a:r>
            <a:r>
              <a:rPr lang="ru-RU" sz="2400" spc="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операнда).</a:t>
            </a:r>
            <a:r>
              <a:rPr lang="ru-RU" sz="2400" spc="5" dirty="0">
                <a:latin typeface="Bookman Old Style" panose="02050604050505020204" pitchFamily="18" charset="0"/>
                <a:cs typeface="Microsoft Sans Serif"/>
              </a:rPr>
              <a:t> </a:t>
            </a:r>
          </a:p>
          <a:p>
            <a:pPr marL="12700" marR="235585" algn="just">
              <a:lnSpc>
                <a:spcPct val="100000"/>
              </a:lnSpc>
              <a:spcBef>
                <a:spcPts val="5"/>
              </a:spcBef>
              <a:tabLst>
                <a:tab pos="425450" algn="l"/>
                <a:tab pos="426084" algn="l"/>
              </a:tabLst>
            </a:pP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Операции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упорядочены</a:t>
            </a:r>
            <a:r>
              <a:rPr lang="ru-RU" sz="2400" spc="2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по</a:t>
            </a:r>
            <a:r>
              <a:rPr lang="ru-RU" sz="2400" spc="3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5" dirty="0">
                <a:latin typeface="Bookman Old Style" panose="02050604050505020204" pitchFamily="18" charset="0"/>
                <a:cs typeface="Microsoft Sans Serif"/>
              </a:rPr>
              <a:t>приоритету.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</a:p>
          <a:p>
            <a:pPr marL="12700" marR="235585" algn="just">
              <a:lnSpc>
                <a:spcPct val="100000"/>
              </a:lnSpc>
              <a:spcBef>
                <a:spcPts val="5"/>
              </a:spcBef>
              <a:tabLst>
                <a:tab pos="425450" algn="l"/>
                <a:tab pos="426084" algn="l"/>
              </a:tabLst>
            </a:pP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Операции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0" dirty="0">
                <a:latin typeface="Bookman Old Style" panose="02050604050505020204" pitchFamily="18" charset="0"/>
                <a:cs typeface="Microsoft Sans Serif"/>
              </a:rPr>
              <a:t>одинакового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приоритета</a:t>
            </a:r>
            <a:r>
              <a:rPr lang="ru-RU" sz="2400" spc="3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выполняются</a:t>
            </a:r>
            <a:r>
              <a:rPr lang="ru-RU" sz="2400" spc="4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в</a:t>
            </a:r>
            <a:r>
              <a:rPr lang="ru-RU" sz="2400" spc="1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очередности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слева</a:t>
            </a:r>
            <a:r>
              <a:rPr lang="ru-RU" sz="2400" spc="1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направо, </a:t>
            </a:r>
            <a:r>
              <a:rPr lang="ru-RU" sz="2400" spc="-35" dirty="0">
                <a:latin typeface="Bookman Old Style" panose="02050604050505020204" pitchFamily="18" charset="0"/>
                <a:cs typeface="Microsoft Sans Serif"/>
              </a:rPr>
              <a:t>кроме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операций</a:t>
            </a:r>
            <a:r>
              <a:rPr lang="ru-RU" sz="2400" spc="1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присваивания,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0" dirty="0">
                <a:latin typeface="Bookman Old Style" panose="02050604050505020204" pitchFamily="18" charset="0"/>
                <a:cs typeface="Microsoft Sans Serif"/>
              </a:rPr>
              <a:t>которые</a:t>
            </a:r>
            <a:r>
              <a:rPr lang="ru-RU" sz="2400" spc="2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выполняются</a:t>
            </a:r>
            <a:r>
              <a:rPr lang="ru-RU" sz="2400" spc="3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справа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налево.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25" dirty="0">
                <a:latin typeface="Bookman Old Style" panose="02050604050505020204" pitchFamily="18" charset="0"/>
                <a:cs typeface="Microsoft Sans Serif"/>
              </a:rPr>
              <a:t>Изменить</a:t>
            </a: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очередность </a:t>
            </a:r>
            <a:r>
              <a:rPr lang="ru-RU" sz="2400" spc="-52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операции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в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выражении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0" dirty="0">
                <a:latin typeface="Bookman Old Style" panose="02050604050505020204" pitchFamily="18" charset="0"/>
                <a:cs typeface="Microsoft Sans Serif"/>
              </a:rPr>
              <a:t>можно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с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помощью</a:t>
            </a:r>
            <a:r>
              <a:rPr lang="ru-RU" sz="2400" spc="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0" dirty="0">
                <a:latin typeface="Bookman Old Style" panose="02050604050505020204" pitchFamily="18" charset="0"/>
                <a:cs typeface="Microsoft Sans Serif"/>
              </a:rPr>
              <a:t>круглых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5" dirty="0">
                <a:latin typeface="Bookman Old Style" panose="02050604050505020204" pitchFamily="18" charset="0"/>
                <a:cs typeface="Microsoft Sans Serif"/>
              </a:rPr>
              <a:t>скобок</a:t>
            </a:r>
            <a:r>
              <a:rPr lang="ru-RU" sz="2400" spc="-35" dirty="0" smtClean="0">
                <a:latin typeface="Bookman Old Style" panose="02050604050505020204" pitchFamily="18" charset="0"/>
                <a:cs typeface="Microsoft Sans Serif"/>
              </a:rPr>
              <a:t>.</a:t>
            </a:r>
            <a:endParaRPr lang="ru-RU" sz="2400" dirty="0">
              <a:latin typeface="Bookman Old Style" panose="02050604050505020204" pitchFamily="18" charset="0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237163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2">
            <a:extLst>
              <a:ext uri="{FF2B5EF4-FFF2-40B4-BE49-F238E27FC236}">
                <a16:creationId xmlns:a16="http://schemas.microsoft.com/office/drawing/2014/main" id="{48ADAE9E-36A3-4D4F-A2F9-8F85CC1E4FE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54742" y="0"/>
            <a:ext cx="10784114" cy="681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49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12168</TotalTime>
  <Words>1996</Words>
  <Application>Microsoft Office PowerPoint</Application>
  <PresentationFormat>Широкоэкранный</PresentationFormat>
  <Paragraphs>343</Paragraphs>
  <Slides>34</Slides>
  <Notes>34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34</vt:i4>
      </vt:variant>
    </vt:vector>
  </HeadingPairs>
  <TitlesOfParts>
    <vt:vector size="43" baseType="lpstr">
      <vt:lpstr>Arial</vt:lpstr>
      <vt:lpstr>Bookman Old Style</vt:lpstr>
      <vt:lpstr>Calibri</vt:lpstr>
      <vt:lpstr>Calibri Light</vt:lpstr>
      <vt:lpstr>Cascadia Code</vt:lpstr>
      <vt:lpstr>Cascadia Mono</vt:lpstr>
      <vt:lpstr>Microsoft Sans Serif</vt:lpstr>
      <vt:lpstr>Times New Roman</vt:lpstr>
      <vt:lpstr>Тема Office</vt:lpstr>
      <vt:lpstr>Лекция 2. Основы языка C#  Содержание лекции: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ПРОГРАММЫ ДЛЯ РАСЧЁТА ПРОДОЛЬНО-ПОПЕРЕЧНЫХ КОЛЕБАНИЙ СТВОЛА АРТИЛЛЕРИЙСКОГО ОРУДИЯ</dc:title>
  <dc:creator>vsufiy</dc:creator>
  <cp:lastModifiedBy>Daniil Kljukin</cp:lastModifiedBy>
  <cp:revision>631</cp:revision>
  <dcterms:modified xsi:type="dcterms:W3CDTF">2026-02-08T13:42:20Z</dcterms:modified>
</cp:coreProperties>
</file>

<file path=docProps/thumbnail.jpeg>
</file>